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8" r:id="rId2"/>
    <p:sldId id="270" r:id="rId3"/>
    <p:sldId id="271" r:id="rId4"/>
    <p:sldId id="272" r:id="rId5"/>
    <p:sldId id="273" r:id="rId6"/>
    <p:sldId id="274" r:id="rId7"/>
    <p:sldId id="276" r:id="rId8"/>
    <p:sldId id="280" r:id="rId9"/>
    <p:sldId id="281" r:id="rId10"/>
    <p:sldId id="282" r:id="rId11"/>
    <p:sldId id="283" r:id="rId12"/>
    <p:sldId id="284" r:id="rId13"/>
    <p:sldId id="285" r:id="rId14"/>
    <p:sldId id="338" r:id="rId15"/>
    <p:sldId id="339" r:id="rId16"/>
    <p:sldId id="341" r:id="rId17"/>
    <p:sldId id="342" r:id="rId18"/>
    <p:sldId id="340" r:id="rId19"/>
    <p:sldId id="346" r:id="rId20"/>
    <p:sldId id="347" r:id="rId21"/>
    <p:sldId id="348"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333" r:id="rId36"/>
    <p:sldId id="299" r:id="rId37"/>
    <p:sldId id="336" r:id="rId38"/>
    <p:sldId id="337" r:id="rId39"/>
    <p:sldId id="302" r:id="rId40"/>
    <p:sldId id="303" r:id="rId41"/>
    <p:sldId id="305" r:id="rId42"/>
    <p:sldId id="350" r:id="rId43"/>
    <p:sldId id="351" r:id="rId44"/>
    <p:sldId id="307" r:id="rId45"/>
    <p:sldId id="356" r:id="rId46"/>
    <p:sldId id="310" r:id="rId47"/>
    <p:sldId id="311" r:id="rId48"/>
    <p:sldId id="312" r:id="rId49"/>
    <p:sldId id="358" r:id="rId50"/>
    <p:sldId id="313" r:id="rId51"/>
    <p:sldId id="314" r:id="rId52"/>
    <p:sldId id="278" r:id="rId53"/>
    <p:sldId id="316" r:id="rId54"/>
    <p:sldId id="317" r:id="rId55"/>
    <p:sldId id="318" r:id="rId56"/>
    <p:sldId id="319" r:id="rId57"/>
    <p:sldId id="320" r:id="rId58"/>
    <p:sldId id="321" r:id="rId59"/>
    <p:sldId id="322" r:id="rId60"/>
    <p:sldId id="334" r:id="rId61"/>
    <p:sldId id="323" r:id="rId62"/>
    <p:sldId id="301" r:id="rId63"/>
    <p:sldId id="335" r:id="rId64"/>
    <p:sldId id="331" r:id="rId65"/>
    <p:sldId id="324" r:id="rId66"/>
    <p:sldId id="325" r:id="rId67"/>
    <p:sldId id="326" r:id="rId68"/>
    <p:sldId id="327" r:id="rId69"/>
    <p:sldId id="328" r:id="rId70"/>
    <p:sldId id="329" r:id="rId71"/>
    <p:sldId id="330" r:id="rId72"/>
    <p:sldId id="315" r:id="rId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snapToGrid="0" showGuides="1">
      <p:cViewPr>
        <p:scale>
          <a:sx n="77" d="100"/>
          <a:sy n="77" d="100"/>
        </p:scale>
        <p:origin x="-1356" y="-114"/>
      </p:cViewPr>
      <p:guideLst>
        <p:guide orient="horz" pos="2160"/>
        <p:guide orient="horz" pos="172"/>
        <p:guide orient="horz" pos="4148"/>
        <p:guide orient="horz" pos="1013"/>
        <p:guide pos="2880"/>
        <p:guide pos="172"/>
        <p:guide pos="5589"/>
        <p:guide pos="3545"/>
      </p:guideLst>
    </p:cSldViewPr>
  </p:slideViewPr>
  <p:notesTextViewPr>
    <p:cViewPr>
      <p:scale>
        <a:sx n="1" d="1"/>
        <a:sy n="1" d="1"/>
      </p:scale>
      <p:origin x="0" y="0"/>
    </p:cViewPr>
  </p:notesTextViewPr>
  <p:sorterViewPr>
    <p:cViewPr>
      <p:scale>
        <a:sx n="139" d="100"/>
        <a:sy n="139" d="100"/>
      </p:scale>
      <p:origin x="0" y="70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hildrensmemorial.org\users\X\XTZheng\My%20Documents\Infection%20Control\Resp%20virus\Sumary%20of%20weekly%20resp%20viral%20data%20for%20Infect%20Control.%20mtg.5.11.2015.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hildrensmemorial.org\users\X\XTZheng\My%20Documents\Infection%20Control\Resp%20virus\Sumary%20of%20weekly%20resp%20viral%20data%20for%20Infect%20Control.%20mtg.5.11.2015.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hildrensmemorial.org\users\X\XTZheng\My%20Documents\Infection%20Control\Resp%20virus\Sumary%20of%20weekly%20resp%20viral%20data%20for%20Infect%20Control.%20mtg.5.11.2015.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hildrensmemorial.org\users\X\XTZheng\My%20Documents\Infection%20Control\Resp%20virus\Sumary%20of%20weekly%20resp%20viral%20data%20for%20Infect%20Control.%20mtg.5.11.2015.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hildrensmemorial.org\users\X\XTZheng\My%20Documents\Infection%20Control\Resp%20virus\Sumary%20of%20weekly%20resp%20viral%20data%20for%20Infect%20Control.%20mtg.5.11.2015.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hildrensmemorial.org\users\X\XTZheng\My%20Documents\Infection%20Control\Resp%20virus\Sumary%20of%20weekly%20resp%20viral%20data%20for%20Infect%20Control.%20mtg.5.11.2015.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hildrensmemorial.org\users\X\XTZheng\My%20Documents\Infection%20Control\Resp%20virus\Sumary%20of%20weekly%20resp%20viral%20data%20for%20Infect%20Control.%20mtg.5.11.201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75" b="0" i="0" u="none" strike="noStrike" baseline="0">
                <a:solidFill>
                  <a:srgbClr val="000000"/>
                </a:solidFill>
                <a:latin typeface="新細明體"/>
                <a:ea typeface="新細明體"/>
                <a:cs typeface="新細明體"/>
              </a:defRPr>
            </a:pPr>
            <a:r>
              <a:rPr lang="en-US"/>
              <a:t>Weekly #</a:t>
            </a:r>
            <a:r>
              <a:rPr lang="en-US" baseline="0"/>
              <a:t> samples received for respiratory virus testing </a:t>
            </a:r>
            <a:r>
              <a:rPr lang="en-US"/>
              <a:t>(As of 5/9/2015)</a:t>
            </a:r>
          </a:p>
        </c:rich>
      </c:tx>
      <c:layout>
        <c:manualLayout>
          <c:xMode val="edge"/>
          <c:yMode val="edge"/>
          <c:x val="0.14941194634407726"/>
          <c:y val="3.0534432223209451E-2"/>
        </c:manualLayout>
      </c:layout>
      <c:overlay val="0"/>
      <c:spPr>
        <a:noFill/>
        <a:ln w="25400">
          <a:noFill/>
        </a:ln>
      </c:spPr>
    </c:title>
    <c:autoTitleDeleted val="0"/>
    <c:plotArea>
      <c:layout>
        <c:manualLayout>
          <c:layoutTarget val="inner"/>
          <c:xMode val="edge"/>
          <c:yMode val="edge"/>
          <c:x val="0.1552942737620514"/>
          <c:y val="0.17862618722852133"/>
          <c:w val="0.620000623277281"/>
          <c:h val="0.54656559852829611"/>
        </c:manualLayout>
      </c:layout>
      <c:barChart>
        <c:barDir val="col"/>
        <c:grouping val="clustered"/>
        <c:varyColors val="0"/>
        <c:ser>
          <c:idx val="0"/>
          <c:order val="0"/>
          <c:tx>
            <c:strRef>
              <c:f>Sheet1!$B$1</c:f>
              <c:strCache>
                <c:ptCount val="1"/>
                <c:pt idx="0">
                  <c:v>Total=PCR+cult</c:v>
                </c:pt>
              </c:strCache>
            </c:strRef>
          </c:tx>
          <c:spPr>
            <a:solidFill>
              <a:srgbClr val="9999FF"/>
            </a:solidFill>
            <a:ln w="12700">
              <a:solidFill>
                <a:srgbClr val="000000"/>
              </a:solidFill>
              <a:prstDash val="solid"/>
            </a:ln>
          </c:spPr>
          <c:invertIfNegative val="0"/>
          <c:cat>
            <c:strRef>
              <c:f>Sheet1!$A$43:$A$190</c:f>
              <c:strCache>
                <c:ptCount val="148"/>
                <c:pt idx="0">
                  <c:v>July 8-14/2012</c:v>
                </c:pt>
                <c:pt idx="1">
                  <c:v>July 15-21/2012</c:v>
                </c:pt>
                <c:pt idx="2">
                  <c:v>July 22-28/2012</c:v>
                </c:pt>
                <c:pt idx="3">
                  <c:v>July 29- Aug.4</c:v>
                </c:pt>
                <c:pt idx="4">
                  <c:v>Aug. 5-11/2012</c:v>
                </c:pt>
                <c:pt idx="5">
                  <c:v>Aug. 12-18/2012</c:v>
                </c:pt>
                <c:pt idx="6">
                  <c:v>Aug. 18-25/2012</c:v>
                </c:pt>
                <c:pt idx="7">
                  <c:v>Aug. 26- Sept 1/2012</c:v>
                </c:pt>
                <c:pt idx="8">
                  <c:v>Sept 2-8/2012</c:v>
                </c:pt>
                <c:pt idx="9">
                  <c:v>Sept 9-15/2012</c:v>
                </c:pt>
                <c:pt idx="10">
                  <c:v>Sept 16-22/2012</c:v>
                </c:pt>
                <c:pt idx="11">
                  <c:v>Sept 23-29/2012</c:v>
                </c:pt>
                <c:pt idx="12">
                  <c:v>Sept 30- Oct. 6/2012</c:v>
                </c:pt>
                <c:pt idx="13">
                  <c:v>Oct. 7-13/2012</c:v>
                </c:pt>
                <c:pt idx="14">
                  <c:v>Oct. 14-20/2012</c:v>
                </c:pt>
                <c:pt idx="15">
                  <c:v>Oct. 21-27/2012</c:v>
                </c:pt>
                <c:pt idx="16">
                  <c:v>Oct. 28 - Nov. 3/2012</c:v>
                </c:pt>
                <c:pt idx="17">
                  <c:v>Nov.4-10/2012</c:v>
                </c:pt>
                <c:pt idx="18">
                  <c:v>Nov. 11-17/2012</c:v>
                </c:pt>
                <c:pt idx="19">
                  <c:v>Nov.18-24/2012</c:v>
                </c:pt>
                <c:pt idx="20">
                  <c:v>Nov.25- Dec.1/2012</c:v>
                </c:pt>
                <c:pt idx="21">
                  <c:v>Dec. 2-8/2012</c:v>
                </c:pt>
                <c:pt idx="22">
                  <c:v>Dec. 9-15/2012</c:v>
                </c:pt>
                <c:pt idx="23">
                  <c:v>Dec. 16-22/2012</c:v>
                </c:pt>
                <c:pt idx="24">
                  <c:v>Dec. 23-29/2012</c:v>
                </c:pt>
                <c:pt idx="25">
                  <c:v>Dec. 30/2012- Jan. 5/2013</c:v>
                </c:pt>
                <c:pt idx="26">
                  <c:v>Jan. 6-12/2013</c:v>
                </c:pt>
                <c:pt idx="27">
                  <c:v>Jan.13-19/2013</c:v>
                </c:pt>
                <c:pt idx="28">
                  <c:v>Jan. 20 - 26/2013</c:v>
                </c:pt>
                <c:pt idx="29">
                  <c:v>Jan. 27 - Feb. 2/2013</c:v>
                </c:pt>
                <c:pt idx="30">
                  <c:v>2/3 - 9/2013</c:v>
                </c:pt>
                <c:pt idx="31">
                  <c:v>2/10 - 16/2013</c:v>
                </c:pt>
                <c:pt idx="32">
                  <c:v>2/17 - 23/2013</c:v>
                </c:pt>
                <c:pt idx="33">
                  <c:v>2/24 - 3/2/2013</c:v>
                </c:pt>
                <c:pt idx="34">
                  <c:v>3/3 - 9/2013</c:v>
                </c:pt>
                <c:pt idx="35">
                  <c:v>3/10 - 16/2013</c:v>
                </c:pt>
                <c:pt idx="36">
                  <c:v>3/17 - 23/2013</c:v>
                </c:pt>
                <c:pt idx="37">
                  <c:v>3/24 - 30/2013</c:v>
                </c:pt>
                <c:pt idx="38">
                  <c:v>3/31 - 4/6/2013</c:v>
                </c:pt>
                <c:pt idx="39">
                  <c:v>4/7 - 13/2013</c:v>
                </c:pt>
                <c:pt idx="40">
                  <c:v>4/14 - 20/2013</c:v>
                </c:pt>
                <c:pt idx="41">
                  <c:v>4/21 - 27/2013</c:v>
                </c:pt>
                <c:pt idx="42">
                  <c:v>4/28 - 5/4/2013</c:v>
                </c:pt>
                <c:pt idx="43">
                  <c:v>5/5 - 11/2013</c:v>
                </c:pt>
                <c:pt idx="44">
                  <c:v>5/12 - 18/2013</c:v>
                </c:pt>
                <c:pt idx="45">
                  <c:v>5/19 - 25/2013</c:v>
                </c:pt>
                <c:pt idx="46">
                  <c:v>5/26 - 6/1/2013</c:v>
                </c:pt>
                <c:pt idx="47">
                  <c:v>6/2 - 8/2013</c:v>
                </c:pt>
                <c:pt idx="48">
                  <c:v>6/9 - 15/2013</c:v>
                </c:pt>
                <c:pt idx="49">
                  <c:v>6/16 - 22/2013</c:v>
                </c:pt>
                <c:pt idx="50">
                  <c:v>6/23 - 29/2013</c:v>
                </c:pt>
                <c:pt idx="51">
                  <c:v>6/30 - 7/6/2013</c:v>
                </c:pt>
                <c:pt idx="52">
                  <c:v>7/7 - 13/2013</c:v>
                </c:pt>
                <c:pt idx="53">
                  <c:v>7/14 - 20/2013</c:v>
                </c:pt>
                <c:pt idx="54">
                  <c:v>7/21 - 27/2013</c:v>
                </c:pt>
                <c:pt idx="55">
                  <c:v>7/28 - 8/3/2013</c:v>
                </c:pt>
                <c:pt idx="56">
                  <c:v>8/4 - 10/2013</c:v>
                </c:pt>
                <c:pt idx="57">
                  <c:v>8/11 - 17/2013</c:v>
                </c:pt>
                <c:pt idx="58">
                  <c:v>8/18 - 24/2013</c:v>
                </c:pt>
                <c:pt idx="59">
                  <c:v>8/25 - 31/2013</c:v>
                </c:pt>
                <c:pt idx="60">
                  <c:v>9/1 - 7/2013</c:v>
                </c:pt>
                <c:pt idx="61">
                  <c:v>9/8 - 14/2013</c:v>
                </c:pt>
                <c:pt idx="62">
                  <c:v>9/15 - 21/2013</c:v>
                </c:pt>
                <c:pt idx="63">
                  <c:v>9/22 - 28/2013</c:v>
                </c:pt>
                <c:pt idx="64">
                  <c:v>9/29 - 10/5/2013</c:v>
                </c:pt>
                <c:pt idx="65">
                  <c:v>10/6 - 12/2013</c:v>
                </c:pt>
                <c:pt idx="66">
                  <c:v>10/13 - 19/2013</c:v>
                </c:pt>
                <c:pt idx="67">
                  <c:v>10/20 - 26/2013</c:v>
                </c:pt>
                <c:pt idx="68">
                  <c:v>10/27 - 11/2/2013</c:v>
                </c:pt>
                <c:pt idx="69">
                  <c:v>11/3 - 9/2013</c:v>
                </c:pt>
                <c:pt idx="70">
                  <c:v>11/10 - 16/2013</c:v>
                </c:pt>
                <c:pt idx="71">
                  <c:v>11/17 - 23/2013</c:v>
                </c:pt>
                <c:pt idx="72">
                  <c:v>11/24 - 30/2013</c:v>
                </c:pt>
                <c:pt idx="73">
                  <c:v>12/1 - 7/2013</c:v>
                </c:pt>
                <c:pt idx="74">
                  <c:v>12/8 - 14/2013</c:v>
                </c:pt>
                <c:pt idx="75">
                  <c:v>12/15 - 21/2013</c:v>
                </c:pt>
                <c:pt idx="76">
                  <c:v>12/22 - 28/2013</c:v>
                </c:pt>
                <c:pt idx="77">
                  <c:v>12/29 - 1/4/2014</c:v>
                </c:pt>
                <c:pt idx="78">
                  <c:v>1/5 - 11/2014</c:v>
                </c:pt>
                <c:pt idx="79">
                  <c:v>1/12 - 18/2014</c:v>
                </c:pt>
                <c:pt idx="80">
                  <c:v>1/19 - 25/2014</c:v>
                </c:pt>
                <c:pt idx="81">
                  <c:v>1/26 - 2/1/2014</c:v>
                </c:pt>
                <c:pt idx="82">
                  <c:v>2/2 - 8/2014</c:v>
                </c:pt>
                <c:pt idx="83">
                  <c:v>2/9 - 15/2014</c:v>
                </c:pt>
                <c:pt idx="84">
                  <c:v>2/16 - 22/2014</c:v>
                </c:pt>
                <c:pt idx="85">
                  <c:v>2/23 - 3/1/2014</c:v>
                </c:pt>
                <c:pt idx="86">
                  <c:v>3/2 - 3/8/2014</c:v>
                </c:pt>
                <c:pt idx="87">
                  <c:v>3/9 - 15/2014</c:v>
                </c:pt>
                <c:pt idx="88">
                  <c:v>3/16 - 22/2014</c:v>
                </c:pt>
                <c:pt idx="89">
                  <c:v>3/23 - 29/2014</c:v>
                </c:pt>
                <c:pt idx="90">
                  <c:v>3/30 - 4/5/2014</c:v>
                </c:pt>
                <c:pt idx="91">
                  <c:v>4/6 - 12/2014</c:v>
                </c:pt>
                <c:pt idx="92">
                  <c:v>4/13 - 19/2014</c:v>
                </c:pt>
                <c:pt idx="93">
                  <c:v>4/20 - 26/2014</c:v>
                </c:pt>
                <c:pt idx="94">
                  <c:v>4/27 - 5/3/2014</c:v>
                </c:pt>
                <c:pt idx="95">
                  <c:v>5/4 - 10/2014</c:v>
                </c:pt>
                <c:pt idx="96">
                  <c:v>5/11 - 17/2014</c:v>
                </c:pt>
                <c:pt idx="97">
                  <c:v>5/18 - 24/2014</c:v>
                </c:pt>
                <c:pt idx="98">
                  <c:v>5/25 - 31/2014</c:v>
                </c:pt>
                <c:pt idx="99">
                  <c:v>6/1 - 7/2014</c:v>
                </c:pt>
                <c:pt idx="100">
                  <c:v>6/8 - 14/2014</c:v>
                </c:pt>
                <c:pt idx="101">
                  <c:v>6/15 - 21/2014</c:v>
                </c:pt>
                <c:pt idx="102">
                  <c:v>6/22 - 28/2014</c:v>
                </c:pt>
                <c:pt idx="103">
                  <c:v>6/29 - 7/5/2014</c:v>
                </c:pt>
                <c:pt idx="104">
                  <c:v>7/6 - 12/2014</c:v>
                </c:pt>
                <c:pt idx="105">
                  <c:v>7/13 - 19/2014</c:v>
                </c:pt>
                <c:pt idx="106">
                  <c:v>7/20 - 26/2014</c:v>
                </c:pt>
                <c:pt idx="107">
                  <c:v>7/27 - 8/2/2014</c:v>
                </c:pt>
                <c:pt idx="108">
                  <c:v>8/3 - 9/2014</c:v>
                </c:pt>
                <c:pt idx="109">
                  <c:v>8/10 - 16/2014</c:v>
                </c:pt>
                <c:pt idx="110">
                  <c:v>8/17 - 23/2014</c:v>
                </c:pt>
                <c:pt idx="111">
                  <c:v>8/24 - 30/2014</c:v>
                </c:pt>
                <c:pt idx="112">
                  <c:v>8/31 - 9/6/2014</c:v>
                </c:pt>
                <c:pt idx="113">
                  <c:v>9/7 - 9/13/2014</c:v>
                </c:pt>
                <c:pt idx="114">
                  <c:v>9/14 - 9/20/2014</c:v>
                </c:pt>
                <c:pt idx="115">
                  <c:v>9/21 - 27/2014</c:v>
                </c:pt>
                <c:pt idx="116">
                  <c:v>9/28 - 10/4/2014</c:v>
                </c:pt>
                <c:pt idx="117">
                  <c:v>10/5 - 11/2014</c:v>
                </c:pt>
                <c:pt idx="118">
                  <c:v>10/12 - 18/2014</c:v>
                </c:pt>
                <c:pt idx="119">
                  <c:v>10/19 - 25/2014</c:v>
                </c:pt>
                <c:pt idx="120">
                  <c:v>10/26 - 11/1/2014</c:v>
                </c:pt>
                <c:pt idx="121">
                  <c:v>11/2 - 8/2014</c:v>
                </c:pt>
                <c:pt idx="122">
                  <c:v>11/9 - 15/2014</c:v>
                </c:pt>
                <c:pt idx="123">
                  <c:v>11/16 - 22/2014</c:v>
                </c:pt>
                <c:pt idx="124">
                  <c:v>11/23 - 29/2014</c:v>
                </c:pt>
                <c:pt idx="125">
                  <c:v>11/30 - 12/6/2014</c:v>
                </c:pt>
                <c:pt idx="126">
                  <c:v>12/7 - 13/2014</c:v>
                </c:pt>
                <c:pt idx="127">
                  <c:v>12//14 - 20/2014</c:v>
                </c:pt>
                <c:pt idx="128">
                  <c:v>12/21 - 27/2014</c:v>
                </c:pt>
                <c:pt idx="129">
                  <c:v>12/28/2014 - 1/3/2015</c:v>
                </c:pt>
                <c:pt idx="130">
                  <c:v>1/4 - 10/2015</c:v>
                </c:pt>
                <c:pt idx="131">
                  <c:v>1/11 - 17/2015</c:v>
                </c:pt>
                <c:pt idx="132">
                  <c:v>1/18 - 24/2015</c:v>
                </c:pt>
                <c:pt idx="133">
                  <c:v>1/25 - 31/2015</c:v>
                </c:pt>
                <c:pt idx="134">
                  <c:v>2/1 - 7/2015</c:v>
                </c:pt>
                <c:pt idx="135">
                  <c:v>2/8 - 14/2015</c:v>
                </c:pt>
                <c:pt idx="136">
                  <c:v>2/15 - 21/2015</c:v>
                </c:pt>
                <c:pt idx="137">
                  <c:v>2/22 - 28/2015</c:v>
                </c:pt>
                <c:pt idx="138">
                  <c:v>3/1 - 7/2015</c:v>
                </c:pt>
                <c:pt idx="139">
                  <c:v>3/8 - 14/2015</c:v>
                </c:pt>
                <c:pt idx="140">
                  <c:v>3/15 - 21/2015</c:v>
                </c:pt>
                <c:pt idx="141">
                  <c:v>3/22 - 28/2015</c:v>
                </c:pt>
                <c:pt idx="142">
                  <c:v>3/29 - 4/4/2015</c:v>
                </c:pt>
                <c:pt idx="143">
                  <c:v>4/5 - 11/2015</c:v>
                </c:pt>
                <c:pt idx="144">
                  <c:v>4/12 - 18/2015</c:v>
                </c:pt>
                <c:pt idx="145">
                  <c:v>4/19 - 25/2015</c:v>
                </c:pt>
                <c:pt idx="146">
                  <c:v>4/26 - 5/2/2015</c:v>
                </c:pt>
                <c:pt idx="147">
                  <c:v>5/3 - 9/2015</c:v>
                </c:pt>
              </c:strCache>
            </c:strRef>
          </c:cat>
          <c:val>
            <c:numRef>
              <c:f>Sheet1!$B$43:$B$190</c:f>
              <c:numCache>
                <c:formatCode>General</c:formatCode>
                <c:ptCount val="148"/>
                <c:pt idx="0">
                  <c:v>24</c:v>
                </c:pt>
                <c:pt idx="1">
                  <c:v>29</c:v>
                </c:pt>
                <c:pt idx="2">
                  <c:v>32</c:v>
                </c:pt>
                <c:pt idx="3">
                  <c:v>25</c:v>
                </c:pt>
                <c:pt idx="4">
                  <c:v>38</c:v>
                </c:pt>
                <c:pt idx="5">
                  <c:v>38</c:v>
                </c:pt>
                <c:pt idx="6">
                  <c:v>37</c:v>
                </c:pt>
                <c:pt idx="7">
                  <c:v>41</c:v>
                </c:pt>
                <c:pt idx="8">
                  <c:v>33</c:v>
                </c:pt>
                <c:pt idx="9">
                  <c:v>39</c:v>
                </c:pt>
                <c:pt idx="10">
                  <c:v>53</c:v>
                </c:pt>
                <c:pt idx="11">
                  <c:v>56</c:v>
                </c:pt>
                <c:pt idx="12">
                  <c:v>50</c:v>
                </c:pt>
                <c:pt idx="13">
                  <c:v>46</c:v>
                </c:pt>
                <c:pt idx="14">
                  <c:v>47</c:v>
                </c:pt>
                <c:pt idx="15">
                  <c:v>49</c:v>
                </c:pt>
                <c:pt idx="16">
                  <c:v>51</c:v>
                </c:pt>
                <c:pt idx="17">
                  <c:v>41</c:v>
                </c:pt>
                <c:pt idx="18">
                  <c:v>45</c:v>
                </c:pt>
                <c:pt idx="19">
                  <c:v>41</c:v>
                </c:pt>
                <c:pt idx="20">
                  <c:v>50</c:v>
                </c:pt>
                <c:pt idx="21">
                  <c:v>84</c:v>
                </c:pt>
                <c:pt idx="22">
                  <c:v>88</c:v>
                </c:pt>
                <c:pt idx="23">
                  <c:v>113</c:v>
                </c:pt>
                <c:pt idx="24">
                  <c:v>133</c:v>
                </c:pt>
                <c:pt idx="25">
                  <c:v>117</c:v>
                </c:pt>
                <c:pt idx="26">
                  <c:v>105</c:v>
                </c:pt>
                <c:pt idx="27">
                  <c:v>100</c:v>
                </c:pt>
                <c:pt idx="28">
                  <c:v>83</c:v>
                </c:pt>
                <c:pt idx="29">
                  <c:v>70</c:v>
                </c:pt>
                <c:pt idx="30">
                  <c:v>104</c:v>
                </c:pt>
                <c:pt idx="31">
                  <c:v>86</c:v>
                </c:pt>
                <c:pt idx="32">
                  <c:v>84</c:v>
                </c:pt>
                <c:pt idx="33">
                  <c:v>66</c:v>
                </c:pt>
                <c:pt idx="34">
                  <c:v>75</c:v>
                </c:pt>
                <c:pt idx="35">
                  <c:v>95</c:v>
                </c:pt>
                <c:pt idx="36">
                  <c:v>83</c:v>
                </c:pt>
                <c:pt idx="37">
                  <c:v>81</c:v>
                </c:pt>
                <c:pt idx="38">
                  <c:v>76</c:v>
                </c:pt>
                <c:pt idx="39">
                  <c:v>58</c:v>
                </c:pt>
                <c:pt idx="40">
                  <c:v>74</c:v>
                </c:pt>
                <c:pt idx="41">
                  <c:v>54</c:v>
                </c:pt>
                <c:pt idx="42">
                  <c:v>40</c:v>
                </c:pt>
                <c:pt idx="43">
                  <c:v>44</c:v>
                </c:pt>
                <c:pt idx="44">
                  <c:v>47</c:v>
                </c:pt>
                <c:pt idx="45">
                  <c:v>30</c:v>
                </c:pt>
                <c:pt idx="46">
                  <c:v>39</c:v>
                </c:pt>
                <c:pt idx="47">
                  <c:v>41</c:v>
                </c:pt>
                <c:pt idx="48">
                  <c:v>40</c:v>
                </c:pt>
                <c:pt idx="49">
                  <c:v>45</c:v>
                </c:pt>
                <c:pt idx="50">
                  <c:v>40</c:v>
                </c:pt>
                <c:pt idx="51">
                  <c:v>36</c:v>
                </c:pt>
                <c:pt idx="52">
                  <c:v>35</c:v>
                </c:pt>
                <c:pt idx="53">
                  <c:v>39</c:v>
                </c:pt>
                <c:pt idx="54">
                  <c:v>53</c:v>
                </c:pt>
                <c:pt idx="55">
                  <c:v>34</c:v>
                </c:pt>
                <c:pt idx="56">
                  <c:v>35</c:v>
                </c:pt>
                <c:pt idx="57">
                  <c:v>36</c:v>
                </c:pt>
                <c:pt idx="58">
                  <c:v>31</c:v>
                </c:pt>
                <c:pt idx="59">
                  <c:v>35</c:v>
                </c:pt>
                <c:pt idx="60">
                  <c:v>41</c:v>
                </c:pt>
                <c:pt idx="61">
                  <c:v>31</c:v>
                </c:pt>
                <c:pt idx="62">
                  <c:v>47</c:v>
                </c:pt>
                <c:pt idx="63">
                  <c:v>40</c:v>
                </c:pt>
                <c:pt idx="64">
                  <c:v>58</c:v>
                </c:pt>
                <c:pt idx="65">
                  <c:v>67</c:v>
                </c:pt>
                <c:pt idx="66">
                  <c:v>52</c:v>
                </c:pt>
                <c:pt idx="67">
                  <c:v>56</c:v>
                </c:pt>
                <c:pt idx="68">
                  <c:v>68</c:v>
                </c:pt>
                <c:pt idx="69">
                  <c:v>67</c:v>
                </c:pt>
                <c:pt idx="70">
                  <c:v>74</c:v>
                </c:pt>
                <c:pt idx="71">
                  <c:v>58</c:v>
                </c:pt>
                <c:pt idx="72">
                  <c:v>68</c:v>
                </c:pt>
                <c:pt idx="73">
                  <c:v>83</c:v>
                </c:pt>
                <c:pt idx="74">
                  <c:v>62</c:v>
                </c:pt>
                <c:pt idx="75">
                  <c:v>96</c:v>
                </c:pt>
                <c:pt idx="76">
                  <c:v>109</c:v>
                </c:pt>
                <c:pt idx="77">
                  <c:v>134</c:v>
                </c:pt>
                <c:pt idx="78">
                  <c:v>92</c:v>
                </c:pt>
                <c:pt idx="79">
                  <c:v>122</c:v>
                </c:pt>
                <c:pt idx="80">
                  <c:v>78</c:v>
                </c:pt>
                <c:pt idx="81">
                  <c:v>68</c:v>
                </c:pt>
                <c:pt idx="82">
                  <c:v>61</c:v>
                </c:pt>
                <c:pt idx="83">
                  <c:v>52</c:v>
                </c:pt>
                <c:pt idx="84">
                  <c:v>55</c:v>
                </c:pt>
                <c:pt idx="85">
                  <c:v>74</c:v>
                </c:pt>
                <c:pt idx="86">
                  <c:v>50</c:v>
                </c:pt>
                <c:pt idx="87">
                  <c:v>70</c:v>
                </c:pt>
                <c:pt idx="88">
                  <c:v>74</c:v>
                </c:pt>
                <c:pt idx="89">
                  <c:v>58</c:v>
                </c:pt>
                <c:pt idx="90">
                  <c:v>68</c:v>
                </c:pt>
                <c:pt idx="91">
                  <c:v>69</c:v>
                </c:pt>
                <c:pt idx="92">
                  <c:v>53</c:v>
                </c:pt>
                <c:pt idx="93">
                  <c:v>48</c:v>
                </c:pt>
                <c:pt idx="94">
                  <c:v>44</c:v>
                </c:pt>
                <c:pt idx="95">
                  <c:v>54</c:v>
                </c:pt>
                <c:pt idx="96">
                  <c:v>61</c:v>
                </c:pt>
                <c:pt idx="97">
                  <c:v>46</c:v>
                </c:pt>
                <c:pt idx="98">
                  <c:v>51</c:v>
                </c:pt>
                <c:pt idx="99">
                  <c:v>35</c:v>
                </c:pt>
                <c:pt idx="100">
                  <c:v>32</c:v>
                </c:pt>
                <c:pt idx="101">
                  <c:v>41</c:v>
                </c:pt>
                <c:pt idx="102">
                  <c:v>43</c:v>
                </c:pt>
                <c:pt idx="103">
                  <c:v>27</c:v>
                </c:pt>
                <c:pt idx="104">
                  <c:v>36</c:v>
                </c:pt>
                <c:pt idx="105">
                  <c:v>41</c:v>
                </c:pt>
                <c:pt idx="106">
                  <c:v>39</c:v>
                </c:pt>
                <c:pt idx="107">
                  <c:v>28</c:v>
                </c:pt>
                <c:pt idx="108">
                  <c:v>25</c:v>
                </c:pt>
                <c:pt idx="109">
                  <c:v>43</c:v>
                </c:pt>
                <c:pt idx="110">
                  <c:v>30</c:v>
                </c:pt>
                <c:pt idx="111">
                  <c:v>44</c:v>
                </c:pt>
                <c:pt idx="112">
                  <c:v>38</c:v>
                </c:pt>
                <c:pt idx="113">
                  <c:v>79</c:v>
                </c:pt>
                <c:pt idx="114">
                  <c:v>54</c:v>
                </c:pt>
                <c:pt idx="115">
                  <c:v>49</c:v>
                </c:pt>
                <c:pt idx="116">
                  <c:v>39</c:v>
                </c:pt>
                <c:pt idx="117">
                  <c:v>51</c:v>
                </c:pt>
                <c:pt idx="118">
                  <c:v>50</c:v>
                </c:pt>
                <c:pt idx="119">
                  <c:v>46</c:v>
                </c:pt>
                <c:pt idx="120">
                  <c:v>46</c:v>
                </c:pt>
                <c:pt idx="121">
                  <c:v>44</c:v>
                </c:pt>
                <c:pt idx="122">
                  <c:v>55</c:v>
                </c:pt>
                <c:pt idx="123">
                  <c:v>54</c:v>
                </c:pt>
                <c:pt idx="124">
                  <c:v>74</c:v>
                </c:pt>
                <c:pt idx="125">
                  <c:v>99</c:v>
                </c:pt>
                <c:pt idx="126">
                  <c:v>120</c:v>
                </c:pt>
                <c:pt idx="127">
                  <c:v>136</c:v>
                </c:pt>
                <c:pt idx="128">
                  <c:v>145</c:v>
                </c:pt>
                <c:pt idx="129">
                  <c:v>129</c:v>
                </c:pt>
                <c:pt idx="130">
                  <c:v>93</c:v>
                </c:pt>
                <c:pt idx="131">
                  <c:v>115</c:v>
                </c:pt>
                <c:pt idx="132">
                  <c:v>107</c:v>
                </c:pt>
                <c:pt idx="133">
                  <c:v>89</c:v>
                </c:pt>
                <c:pt idx="134">
                  <c:v>87</c:v>
                </c:pt>
                <c:pt idx="135">
                  <c:v>98</c:v>
                </c:pt>
                <c:pt idx="136">
                  <c:v>87</c:v>
                </c:pt>
                <c:pt idx="137">
                  <c:v>83</c:v>
                </c:pt>
                <c:pt idx="138">
                  <c:v>85</c:v>
                </c:pt>
                <c:pt idx="139">
                  <c:v>70</c:v>
                </c:pt>
                <c:pt idx="140">
                  <c:v>69</c:v>
                </c:pt>
                <c:pt idx="141">
                  <c:v>102</c:v>
                </c:pt>
                <c:pt idx="142">
                  <c:v>102</c:v>
                </c:pt>
                <c:pt idx="143">
                  <c:v>85</c:v>
                </c:pt>
                <c:pt idx="144">
                  <c:v>73</c:v>
                </c:pt>
                <c:pt idx="145">
                  <c:v>62</c:v>
                </c:pt>
                <c:pt idx="146">
                  <c:v>70</c:v>
                </c:pt>
                <c:pt idx="147">
                  <c:v>80</c:v>
                </c:pt>
              </c:numCache>
            </c:numRef>
          </c:val>
        </c:ser>
        <c:dLbls>
          <c:showLegendKey val="0"/>
          <c:showVal val="0"/>
          <c:showCatName val="0"/>
          <c:showSerName val="0"/>
          <c:showPercent val="0"/>
          <c:showBubbleSize val="0"/>
        </c:dLbls>
        <c:gapWidth val="150"/>
        <c:axId val="141634560"/>
        <c:axId val="142689408"/>
      </c:barChart>
      <c:catAx>
        <c:axId val="141634560"/>
        <c:scaling>
          <c:orientation val="minMax"/>
        </c:scaling>
        <c:delete val="0"/>
        <c:axPos val="b"/>
        <c:title>
          <c:tx>
            <c:rich>
              <a:bodyPr/>
              <a:lstStyle/>
              <a:p>
                <a:pPr>
                  <a:defRPr sz="1475" b="0" i="0" u="none" strike="noStrike" baseline="0">
                    <a:solidFill>
                      <a:srgbClr val="000000"/>
                    </a:solidFill>
                    <a:latin typeface="新細明體"/>
                    <a:ea typeface="新細明體"/>
                    <a:cs typeface="新細明體"/>
                  </a:defRPr>
                </a:pPr>
                <a:r>
                  <a:rPr lang="en-US"/>
                  <a:t>by week</a:t>
                </a:r>
              </a:p>
            </c:rich>
          </c:tx>
          <c:layout>
            <c:manualLayout>
              <c:xMode val="edge"/>
              <c:yMode val="edge"/>
              <c:x val="0.32000036327638975"/>
              <c:y val="0.88492866407263293"/>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2700000" vert="horz"/>
          <a:lstStyle/>
          <a:p>
            <a:pPr>
              <a:defRPr sz="800" b="0" i="0" u="none" strike="noStrike" baseline="0">
                <a:solidFill>
                  <a:srgbClr val="000000"/>
                </a:solidFill>
                <a:latin typeface="新細明體"/>
                <a:ea typeface="新細明體"/>
                <a:cs typeface="新細明體"/>
              </a:defRPr>
            </a:pPr>
            <a:endParaRPr lang="en-US"/>
          </a:p>
        </c:txPr>
        <c:crossAx val="142689408"/>
        <c:crosses val="autoZero"/>
        <c:auto val="1"/>
        <c:lblAlgn val="ctr"/>
        <c:lblOffset val="100"/>
        <c:noMultiLvlLbl val="0"/>
      </c:catAx>
      <c:valAx>
        <c:axId val="142689408"/>
        <c:scaling>
          <c:orientation val="minMax"/>
        </c:scaling>
        <c:delete val="0"/>
        <c:axPos val="l"/>
        <c:majorGridlines>
          <c:spPr>
            <a:ln w="3175">
              <a:solidFill>
                <a:srgbClr val="000000"/>
              </a:solidFill>
              <a:prstDash val="solid"/>
            </a:ln>
          </c:spPr>
        </c:majorGridlines>
        <c:title>
          <c:tx>
            <c:rich>
              <a:bodyPr/>
              <a:lstStyle/>
              <a:p>
                <a:pPr>
                  <a:defRPr sz="1475" b="0" i="0" u="none" strike="noStrike" baseline="0">
                    <a:solidFill>
                      <a:srgbClr val="000000"/>
                    </a:solidFill>
                    <a:latin typeface="新細明體"/>
                    <a:ea typeface="新細明體"/>
                    <a:cs typeface="新細明體"/>
                  </a:defRPr>
                </a:pPr>
                <a:r>
                  <a:rPr lang="en-US" dirty="0"/>
                  <a:t># </a:t>
                </a:r>
                <a:r>
                  <a:rPr lang="en-US" dirty="0" smtClean="0"/>
                  <a:t>of </a:t>
                </a:r>
                <a:r>
                  <a:rPr lang="en-US" dirty="0"/>
                  <a:t>samples</a:t>
                </a:r>
              </a:p>
            </c:rich>
          </c:tx>
          <c:layout>
            <c:manualLayout>
              <c:xMode val="edge"/>
              <c:yMode val="edge"/>
              <c:x val="2.2353122814665467E-2"/>
              <c:y val="0.31145071846563926"/>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1475" b="0" i="0" u="none" strike="noStrike" baseline="0">
                <a:solidFill>
                  <a:srgbClr val="000000"/>
                </a:solidFill>
                <a:latin typeface="新細明體"/>
                <a:ea typeface="新細明體"/>
                <a:cs typeface="新細明體"/>
              </a:defRPr>
            </a:pPr>
            <a:endParaRPr lang="en-US"/>
          </a:p>
        </c:txPr>
        <c:crossAx val="141634560"/>
        <c:crosses val="autoZero"/>
        <c:crossBetween val="between"/>
      </c:valAx>
      <c:spPr>
        <a:solidFill>
          <a:srgbClr val="FFFFFF"/>
        </a:solidFill>
        <a:ln w="12700">
          <a:solidFill>
            <a:srgbClr val="000000"/>
          </a:solidFill>
          <a:prstDash val="solid"/>
        </a:ln>
      </c:spPr>
    </c:plotArea>
    <c:legend>
      <c:legendPos val="r"/>
      <c:layout>
        <c:manualLayout>
          <c:xMode val="edge"/>
          <c:yMode val="edge"/>
          <c:x val="0.7926839767866386"/>
          <c:y val="0.21086307791292627"/>
          <c:w val="0.17397606894720674"/>
          <c:h val="0.17031812657659037"/>
        </c:manualLayout>
      </c:layout>
      <c:overlay val="0"/>
      <c:spPr>
        <a:solidFill>
          <a:srgbClr val="FFFFFF"/>
        </a:solidFill>
        <a:ln w="3175">
          <a:solidFill>
            <a:srgbClr val="000000"/>
          </a:solidFill>
          <a:prstDash val="solid"/>
        </a:ln>
      </c:spPr>
      <c:txPr>
        <a:bodyPr/>
        <a:lstStyle/>
        <a:p>
          <a:pPr>
            <a:defRPr sz="1355" b="0" i="0" u="none" strike="noStrike" baseline="0">
              <a:solidFill>
                <a:srgbClr val="000000"/>
              </a:solidFill>
              <a:latin typeface="新細明體"/>
              <a:ea typeface="新細明體"/>
              <a:cs typeface="新細明體"/>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475" b="0" i="0" u="none" strike="noStrike" baseline="0">
          <a:solidFill>
            <a:srgbClr val="000000"/>
          </a:solidFill>
          <a:latin typeface="新細明體"/>
          <a:ea typeface="新細明體"/>
          <a:cs typeface="新細明體"/>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75" b="0" i="0" u="none" strike="noStrike" baseline="0">
                <a:solidFill>
                  <a:srgbClr val="000000"/>
                </a:solidFill>
                <a:latin typeface="新細明體"/>
                <a:ea typeface="新細明體"/>
                <a:cs typeface="新細明體"/>
              </a:defRPr>
            </a:pPr>
            <a:r>
              <a:rPr lang="en-US" sz="1200" b="1" dirty="0"/>
              <a:t>Weekly </a:t>
            </a:r>
            <a:r>
              <a:rPr lang="en-US" sz="1200" b="1" dirty="0" err="1" smtClean="0"/>
              <a:t>pos</a:t>
            </a:r>
            <a:r>
              <a:rPr lang="en-US" sz="1200" b="1" dirty="0" smtClean="0"/>
              <a:t> </a:t>
            </a:r>
            <a:r>
              <a:rPr lang="en-US" sz="1200" b="1" u="sng" dirty="0" smtClean="0"/>
              <a:t>Flu/RSV</a:t>
            </a:r>
            <a:r>
              <a:rPr lang="en-US" sz="1200" b="1" baseline="0" dirty="0" smtClean="0"/>
              <a:t> and their % among </a:t>
            </a:r>
            <a:r>
              <a:rPr lang="en-US" sz="1200" b="1" baseline="0" dirty="0"/>
              <a:t>total samples processed </a:t>
            </a:r>
            <a:r>
              <a:rPr lang="en-US" sz="1200" b="1" dirty="0"/>
              <a:t>(As of 5/16/2015)</a:t>
            </a:r>
          </a:p>
        </c:rich>
      </c:tx>
      <c:layout>
        <c:manualLayout>
          <c:xMode val="edge"/>
          <c:yMode val="edge"/>
          <c:x val="0.16645743855881651"/>
          <c:y val="1.4585640909718823E-2"/>
        </c:manualLayout>
      </c:layout>
      <c:overlay val="0"/>
      <c:spPr>
        <a:noFill/>
        <a:ln w="25400">
          <a:noFill/>
        </a:ln>
      </c:spPr>
    </c:title>
    <c:autoTitleDeleted val="0"/>
    <c:plotArea>
      <c:layout>
        <c:manualLayout>
          <c:layoutTarget val="inner"/>
          <c:xMode val="edge"/>
          <c:yMode val="edge"/>
          <c:x val="0.12905973558860698"/>
          <c:y val="0.17862618722852133"/>
          <c:w val="0.70487715077282009"/>
          <c:h val="0.54656559852829611"/>
        </c:manualLayout>
      </c:layout>
      <c:barChart>
        <c:barDir val="col"/>
        <c:grouping val="clustered"/>
        <c:varyColors val="0"/>
        <c:ser>
          <c:idx val="0"/>
          <c:order val="0"/>
          <c:tx>
            <c:strRef>
              <c:f>Sheet1!$C$1</c:f>
              <c:strCache>
                <c:ptCount val="1"/>
                <c:pt idx="0">
                  <c:v>RSV</c:v>
                </c:pt>
              </c:strCache>
            </c:strRef>
          </c:tx>
          <c:spPr>
            <a:solidFill>
              <a:srgbClr val="9999FF"/>
            </a:solidFill>
            <a:ln w="12700">
              <a:solidFill>
                <a:srgbClr val="000000"/>
              </a:solidFill>
              <a:prstDash val="solid"/>
            </a:ln>
          </c:spPr>
          <c:invertIfNegative val="0"/>
          <c:cat>
            <c:strRef>
              <c:f>Sheet1!$A$2:$A$150</c:f>
              <c:strCache>
                <c:ptCount val="149"/>
                <c:pt idx="0">
                  <c:v>July 8-14/2012</c:v>
                </c:pt>
                <c:pt idx="1">
                  <c:v>July 15-21/2012</c:v>
                </c:pt>
                <c:pt idx="2">
                  <c:v>July 22-28/2012</c:v>
                </c:pt>
                <c:pt idx="3">
                  <c:v>July 29- Aug.4</c:v>
                </c:pt>
                <c:pt idx="4">
                  <c:v>Aug. 5-11/2012</c:v>
                </c:pt>
                <c:pt idx="5">
                  <c:v>Aug. 12-18/2012</c:v>
                </c:pt>
                <c:pt idx="6">
                  <c:v>Aug. 18-25/2012</c:v>
                </c:pt>
                <c:pt idx="7">
                  <c:v>Aug. 26- Sept 1/2012</c:v>
                </c:pt>
                <c:pt idx="8">
                  <c:v>Sept 2-8/2012</c:v>
                </c:pt>
                <c:pt idx="9">
                  <c:v>Sept 9-15/2012</c:v>
                </c:pt>
                <c:pt idx="10">
                  <c:v>Sept 16-22/2012</c:v>
                </c:pt>
                <c:pt idx="11">
                  <c:v>Sept 23-29/2012</c:v>
                </c:pt>
                <c:pt idx="12">
                  <c:v>Sept 30- Oct. 6/2012</c:v>
                </c:pt>
                <c:pt idx="13">
                  <c:v>Oct. 7-13/2012</c:v>
                </c:pt>
                <c:pt idx="14">
                  <c:v>Oct. 14-20/2012</c:v>
                </c:pt>
                <c:pt idx="15">
                  <c:v>Oct. 21-27/2012</c:v>
                </c:pt>
                <c:pt idx="16">
                  <c:v>Oct. 28 - Nov. 3/2012</c:v>
                </c:pt>
                <c:pt idx="17">
                  <c:v>Nov.4-10/2012</c:v>
                </c:pt>
                <c:pt idx="18">
                  <c:v>Nov. 11-17/2012</c:v>
                </c:pt>
                <c:pt idx="19">
                  <c:v>Nov.18-24/2012</c:v>
                </c:pt>
                <c:pt idx="20">
                  <c:v>Nov.25- Dec.1/2012</c:v>
                </c:pt>
                <c:pt idx="21">
                  <c:v>Dec. 2-8/2012</c:v>
                </c:pt>
                <c:pt idx="22">
                  <c:v>Dec. 9-15/2012</c:v>
                </c:pt>
                <c:pt idx="23">
                  <c:v>Dec. 16-22/2012</c:v>
                </c:pt>
                <c:pt idx="24">
                  <c:v>Dec. 23-29/2012</c:v>
                </c:pt>
                <c:pt idx="25">
                  <c:v>Dec. 30/2012- Jan. 5/2013</c:v>
                </c:pt>
                <c:pt idx="26">
                  <c:v>Jan. 6-12/2013</c:v>
                </c:pt>
                <c:pt idx="27">
                  <c:v>Jan.13-19/2013</c:v>
                </c:pt>
                <c:pt idx="28">
                  <c:v>Jan. 20 - 26/2013</c:v>
                </c:pt>
                <c:pt idx="29">
                  <c:v>Jan. 27 - Feb. 2/2013</c:v>
                </c:pt>
                <c:pt idx="30">
                  <c:v>2/3 - 9/2013</c:v>
                </c:pt>
                <c:pt idx="31">
                  <c:v>2/10 - 16/2013</c:v>
                </c:pt>
                <c:pt idx="32">
                  <c:v>2/17 - 23/2013</c:v>
                </c:pt>
                <c:pt idx="33">
                  <c:v>2/24 - 3/2/2013</c:v>
                </c:pt>
                <c:pt idx="34">
                  <c:v>3/3 - 9/2013</c:v>
                </c:pt>
                <c:pt idx="35">
                  <c:v>3/10 - 16/2013</c:v>
                </c:pt>
                <c:pt idx="36">
                  <c:v>3/17 - 23/2013</c:v>
                </c:pt>
                <c:pt idx="37">
                  <c:v>3/24 - 30/2013</c:v>
                </c:pt>
                <c:pt idx="38">
                  <c:v>3/31 - 4/6/2013</c:v>
                </c:pt>
                <c:pt idx="39">
                  <c:v>4/7 - 13/2013</c:v>
                </c:pt>
                <c:pt idx="40">
                  <c:v>4/14 - 20/2013</c:v>
                </c:pt>
                <c:pt idx="41">
                  <c:v>4/21 - 27/2013</c:v>
                </c:pt>
                <c:pt idx="42">
                  <c:v>4/28 - 5/4/2013</c:v>
                </c:pt>
                <c:pt idx="43">
                  <c:v>5/5 - 11/2013</c:v>
                </c:pt>
                <c:pt idx="44">
                  <c:v>5/12 - 18/2013</c:v>
                </c:pt>
                <c:pt idx="45">
                  <c:v>5/19 - 25/2013</c:v>
                </c:pt>
                <c:pt idx="46">
                  <c:v>5/26 - 6/1/2013</c:v>
                </c:pt>
                <c:pt idx="47">
                  <c:v>6/2 - 8/2013</c:v>
                </c:pt>
                <c:pt idx="48">
                  <c:v>6/9 - 15/2013</c:v>
                </c:pt>
                <c:pt idx="49">
                  <c:v>6/16 - 22/2013</c:v>
                </c:pt>
                <c:pt idx="50">
                  <c:v>6/23 - 29/2013</c:v>
                </c:pt>
                <c:pt idx="51">
                  <c:v>6/30 - 7/6/2013</c:v>
                </c:pt>
                <c:pt idx="52">
                  <c:v>7/7 - 13/2013</c:v>
                </c:pt>
                <c:pt idx="53">
                  <c:v>7/14 - 20/2013</c:v>
                </c:pt>
                <c:pt idx="54">
                  <c:v>7/21 - 27/2013</c:v>
                </c:pt>
                <c:pt idx="55">
                  <c:v>7/28 - 8/3/2013</c:v>
                </c:pt>
                <c:pt idx="56">
                  <c:v>8/4 - 10/2013</c:v>
                </c:pt>
                <c:pt idx="57">
                  <c:v>8/11 - 17/2013</c:v>
                </c:pt>
                <c:pt idx="58">
                  <c:v>8/18 - 24/2013</c:v>
                </c:pt>
                <c:pt idx="59">
                  <c:v>8/25 - 31/2013</c:v>
                </c:pt>
                <c:pt idx="60">
                  <c:v>9/1 - 7/2013</c:v>
                </c:pt>
                <c:pt idx="61">
                  <c:v>9/8 - 14/2013</c:v>
                </c:pt>
                <c:pt idx="62">
                  <c:v>9/15 - 21/2013</c:v>
                </c:pt>
                <c:pt idx="63">
                  <c:v>9/22 - 28/2013</c:v>
                </c:pt>
                <c:pt idx="64">
                  <c:v>9/29 - 10/5/2013</c:v>
                </c:pt>
                <c:pt idx="65">
                  <c:v>10/6 - 12/2013</c:v>
                </c:pt>
                <c:pt idx="66">
                  <c:v>10/13 - 19/2013</c:v>
                </c:pt>
                <c:pt idx="67">
                  <c:v>10/20 - 26/2013</c:v>
                </c:pt>
                <c:pt idx="68">
                  <c:v>10/27 - 11/2/2013</c:v>
                </c:pt>
                <c:pt idx="69">
                  <c:v>11/3 - 9/2013</c:v>
                </c:pt>
                <c:pt idx="70">
                  <c:v>11/10 - 16/2013</c:v>
                </c:pt>
                <c:pt idx="71">
                  <c:v>11/17 - 23/2013</c:v>
                </c:pt>
                <c:pt idx="72">
                  <c:v>11/24 - 30/2013</c:v>
                </c:pt>
                <c:pt idx="73">
                  <c:v>12/1 - 7/2013</c:v>
                </c:pt>
                <c:pt idx="74">
                  <c:v>12/8 - 14/2013</c:v>
                </c:pt>
                <c:pt idx="75">
                  <c:v>12/15 - 21/2013</c:v>
                </c:pt>
                <c:pt idx="76">
                  <c:v>12/22 - 28/2013</c:v>
                </c:pt>
                <c:pt idx="77">
                  <c:v>12/29 - 1/4/2014</c:v>
                </c:pt>
                <c:pt idx="78">
                  <c:v>1/5 - 11/2014</c:v>
                </c:pt>
                <c:pt idx="79">
                  <c:v>1/12 - 18/2014</c:v>
                </c:pt>
                <c:pt idx="80">
                  <c:v>1/19 - 25/2014</c:v>
                </c:pt>
                <c:pt idx="81">
                  <c:v>1/26 - 2/1/2014</c:v>
                </c:pt>
                <c:pt idx="82">
                  <c:v>2/2 - 8/2014</c:v>
                </c:pt>
                <c:pt idx="83">
                  <c:v>2/9 - 15/2014</c:v>
                </c:pt>
                <c:pt idx="84">
                  <c:v>2/16 - 22/2014</c:v>
                </c:pt>
                <c:pt idx="85">
                  <c:v>2/23 - 3/1/2014</c:v>
                </c:pt>
                <c:pt idx="86">
                  <c:v>3/2 - 3/8/2014</c:v>
                </c:pt>
                <c:pt idx="87">
                  <c:v>3/9 - 15/2014</c:v>
                </c:pt>
                <c:pt idx="88">
                  <c:v>3/16 - 22/2014</c:v>
                </c:pt>
                <c:pt idx="89">
                  <c:v>3/23 - 29/2014</c:v>
                </c:pt>
                <c:pt idx="90">
                  <c:v>3/30 - 4/5/2014</c:v>
                </c:pt>
                <c:pt idx="91">
                  <c:v>4/6 - 12/2014</c:v>
                </c:pt>
                <c:pt idx="92">
                  <c:v>4/13 - 19/2014</c:v>
                </c:pt>
                <c:pt idx="93">
                  <c:v>4/20 - 26/2014</c:v>
                </c:pt>
                <c:pt idx="94">
                  <c:v>4/27 - 5/3/2014</c:v>
                </c:pt>
                <c:pt idx="95">
                  <c:v>5/4 - 10/2014</c:v>
                </c:pt>
                <c:pt idx="96">
                  <c:v>5/11 - 17/2014</c:v>
                </c:pt>
                <c:pt idx="97">
                  <c:v>5/18 - 24/2014</c:v>
                </c:pt>
                <c:pt idx="98">
                  <c:v>5/25 - 31/2014</c:v>
                </c:pt>
                <c:pt idx="99">
                  <c:v>6/1 - 7/2014</c:v>
                </c:pt>
                <c:pt idx="100">
                  <c:v>6/8 - 14/2014</c:v>
                </c:pt>
                <c:pt idx="101">
                  <c:v>6/15 - 21/2014</c:v>
                </c:pt>
                <c:pt idx="102">
                  <c:v>6/22 - 28/2014</c:v>
                </c:pt>
                <c:pt idx="103">
                  <c:v>6/29 - 7/5/2014</c:v>
                </c:pt>
                <c:pt idx="104">
                  <c:v>7/6 - 12/2014</c:v>
                </c:pt>
                <c:pt idx="105">
                  <c:v>7/13 - 19/2014</c:v>
                </c:pt>
                <c:pt idx="106">
                  <c:v>7/20 - 26/2014</c:v>
                </c:pt>
                <c:pt idx="107">
                  <c:v>7/27 - 8/2/2014</c:v>
                </c:pt>
                <c:pt idx="108">
                  <c:v>8/3 - 9/2014</c:v>
                </c:pt>
                <c:pt idx="109">
                  <c:v>8/10 - 16/2014</c:v>
                </c:pt>
                <c:pt idx="110">
                  <c:v>8/17 - 23/2014</c:v>
                </c:pt>
                <c:pt idx="111">
                  <c:v>8/24 - 30/2014</c:v>
                </c:pt>
                <c:pt idx="112">
                  <c:v>8/31 - 9/6/2014</c:v>
                </c:pt>
                <c:pt idx="113">
                  <c:v>9/7 - 9/13/2014</c:v>
                </c:pt>
                <c:pt idx="114">
                  <c:v>9/14 - 9/20/2014</c:v>
                </c:pt>
                <c:pt idx="115">
                  <c:v>9/21 - 27/2014</c:v>
                </c:pt>
                <c:pt idx="116">
                  <c:v>9/28 - 10/4/2014</c:v>
                </c:pt>
                <c:pt idx="117">
                  <c:v>10/5 - 11/2014</c:v>
                </c:pt>
                <c:pt idx="118">
                  <c:v>10/12 - 18/2014</c:v>
                </c:pt>
                <c:pt idx="119">
                  <c:v>10/19 - 25/2014</c:v>
                </c:pt>
                <c:pt idx="120">
                  <c:v>10/26 - 11/1/2014</c:v>
                </c:pt>
                <c:pt idx="121">
                  <c:v>11/2 - 8/2014</c:v>
                </c:pt>
                <c:pt idx="122">
                  <c:v>11/9 - 15/2014</c:v>
                </c:pt>
                <c:pt idx="123">
                  <c:v>11/16 - 22/2014</c:v>
                </c:pt>
                <c:pt idx="124">
                  <c:v>11/23 - 29/2014</c:v>
                </c:pt>
                <c:pt idx="125">
                  <c:v>11/30 - 12/6/2014</c:v>
                </c:pt>
                <c:pt idx="126">
                  <c:v>12/7 - 13/2014</c:v>
                </c:pt>
                <c:pt idx="127">
                  <c:v>12//14 - 20/2014</c:v>
                </c:pt>
                <c:pt idx="128">
                  <c:v>12/21 - 27/2014</c:v>
                </c:pt>
                <c:pt idx="129">
                  <c:v>12/28/2014 - 1/3/2015</c:v>
                </c:pt>
                <c:pt idx="130">
                  <c:v>1/4 - 10/2015</c:v>
                </c:pt>
                <c:pt idx="131">
                  <c:v>1/11 - 17/2015</c:v>
                </c:pt>
                <c:pt idx="132">
                  <c:v>1/18 - 24/2015</c:v>
                </c:pt>
                <c:pt idx="133">
                  <c:v>1/25 - 31/2015</c:v>
                </c:pt>
                <c:pt idx="134">
                  <c:v>2/1 - 7/2015</c:v>
                </c:pt>
                <c:pt idx="135">
                  <c:v>2/8 - 14/2015</c:v>
                </c:pt>
                <c:pt idx="136">
                  <c:v>2/15 - 21/2015</c:v>
                </c:pt>
                <c:pt idx="137">
                  <c:v>2/22 - 28/2015</c:v>
                </c:pt>
                <c:pt idx="138">
                  <c:v>3/1 - 7/2015</c:v>
                </c:pt>
                <c:pt idx="139">
                  <c:v>3/8 - 14/2015</c:v>
                </c:pt>
                <c:pt idx="140">
                  <c:v>3/15 - 21/2015</c:v>
                </c:pt>
                <c:pt idx="141">
                  <c:v>3/22 - 28/2015</c:v>
                </c:pt>
                <c:pt idx="142">
                  <c:v>3/29 - 4/4/2015</c:v>
                </c:pt>
                <c:pt idx="143">
                  <c:v>4/5 - 11/2015</c:v>
                </c:pt>
                <c:pt idx="144">
                  <c:v>4/12 - 18/2015</c:v>
                </c:pt>
                <c:pt idx="145">
                  <c:v>4/19 - 25/2015</c:v>
                </c:pt>
                <c:pt idx="146">
                  <c:v>4/26 - 5/2/2015</c:v>
                </c:pt>
                <c:pt idx="147">
                  <c:v>5/3 - 9/2015</c:v>
                </c:pt>
                <c:pt idx="148">
                  <c:v>5/10 - 16/2015</c:v>
                </c:pt>
              </c:strCache>
            </c:strRef>
          </c:cat>
          <c:val>
            <c:numRef>
              <c:f>Sheet1!$C$2:$C$150</c:f>
              <c:numCache>
                <c:formatCode>General</c:formatCode>
                <c:ptCount val="149"/>
                <c:pt idx="0">
                  <c:v>0</c:v>
                </c:pt>
                <c:pt idx="4">
                  <c:v>1</c:v>
                </c:pt>
                <c:pt idx="12">
                  <c:v>2</c:v>
                </c:pt>
                <c:pt idx="14">
                  <c:v>1</c:v>
                </c:pt>
                <c:pt idx="16">
                  <c:v>2</c:v>
                </c:pt>
                <c:pt idx="18">
                  <c:v>5</c:v>
                </c:pt>
                <c:pt idx="19">
                  <c:v>3</c:v>
                </c:pt>
                <c:pt idx="20">
                  <c:v>10</c:v>
                </c:pt>
                <c:pt idx="21">
                  <c:v>15</c:v>
                </c:pt>
                <c:pt idx="22">
                  <c:v>19</c:v>
                </c:pt>
                <c:pt idx="23">
                  <c:v>30</c:v>
                </c:pt>
                <c:pt idx="24">
                  <c:v>30</c:v>
                </c:pt>
                <c:pt idx="25">
                  <c:v>35</c:v>
                </c:pt>
                <c:pt idx="26">
                  <c:v>30</c:v>
                </c:pt>
                <c:pt idx="27">
                  <c:v>24</c:v>
                </c:pt>
                <c:pt idx="28">
                  <c:v>19</c:v>
                </c:pt>
                <c:pt idx="29">
                  <c:v>13</c:v>
                </c:pt>
                <c:pt idx="30">
                  <c:v>23</c:v>
                </c:pt>
                <c:pt idx="31">
                  <c:v>19</c:v>
                </c:pt>
                <c:pt idx="32">
                  <c:v>17</c:v>
                </c:pt>
                <c:pt idx="33">
                  <c:v>8</c:v>
                </c:pt>
                <c:pt idx="34">
                  <c:v>10</c:v>
                </c:pt>
                <c:pt idx="35">
                  <c:v>10</c:v>
                </c:pt>
                <c:pt idx="36">
                  <c:v>8</c:v>
                </c:pt>
                <c:pt idx="37">
                  <c:v>6</c:v>
                </c:pt>
                <c:pt idx="38">
                  <c:v>5</c:v>
                </c:pt>
                <c:pt idx="39">
                  <c:v>1</c:v>
                </c:pt>
                <c:pt idx="40">
                  <c:v>3</c:v>
                </c:pt>
                <c:pt idx="41">
                  <c:v>1</c:v>
                </c:pt>
                <c:pt idx="44">
                  <c:v>3</c:v>
                </c:pt>
                <c:pt idx="46">
                  <c:v>1</c:v>
                </c:pt>
                <c:pt idx="57">
                  <c:v>1</c:v>
                </c:pt>
                <c:pt idx="63">
                  <c:v>2</c:v>
                </c:pt>
                <c:pt idx="64">
                  <c:v>1</c:v>
                </c:pt>
                <c:pt idx="65">
                  <c:v>2</c:v>
                </c:pt>
                <c:pt idx="67">
                  <c:v>2</c:v>
                </c:pt>
                <c:pt idx="68">
                  <c:v>1</c:v>
                </c:pt>
                <c:pt idx="69">
                  <c:v>4</c:v>
                </c:pt>
                <c:pt idx="70">
                  <c:v>10</c:v>
                </c:pt>
                <c:pt idx="71">
                  <c:v>13</c:v>
                </c:pt>
                <c:pt idx="72">
                  <c:v>11</c:v>
                </c:pt>
                <c:pt idx="73">
                  <c:v>20</c:v>
                </c:pt>
                <c:pt idx="74">
                  <c:v>18</c:v>
                </c:pt>
                <c:pt idx="75">
                  <c:v>30</c:v>
                </c:pt>
                <c:pt idx="76">
                  <c:v>34</c:v>
                </c:pt>
                <c:pt idx="77">
                  <c:v>42</c:v>
                </c:pt>
                <c:pt idx="78">
                  <c:v>21</c:v>
                </c:pt>
                <c:pt idx="79">
                  <c:v>35</c:v>
                </c:pt>
                <c:pt idx="80">
                  <c:v>12</c:v>
                </c:pt>
                <c:pt idx="81">
                  <c:v>7</c:v>
                </c:pt>
                <c:pt idx="82">
                  <c:v>6</c:v>
                </c:pt>
                <c:pt idx="83">
                  <c:v>5</c:v>
                </c:pt>
                <c:pt idx="84">
                  <c:v>5</c:v>
                </c:pt>
                <c:pt idx="85">
                  <c:v>5</c:v>
                </c:pt>
                <c:pt idx="86">
                  <c:v>4</c:v>
                </c:pt>
                <c:pt idx="87">
                  <c:v>2</c:v>
                </c:pt>
                <c:pt idx="88">
                  <c:v>5</c:v>
                </c:pt>
                <c:pt idx="89">
                  <c:v>4</c:v>
                </c:pt>
                <c:pt idx="90">
                  <c:v>6</c:v>
                </c:pt>
                <c:pt idx="91">
                  <c:v>1</c:v>
                </c:pt>
                <c:pt idx="92">
                  <c:v>1</c:v>
                </c:pt>
                <c:pt idx="93">
                  <c:v>1</c:v>
                </c:pt>
                <c:pt idx="96">
                  <c:v>1</c:v>
                </c:pt>
                <c:pt idx="97">
                  <c:v>2</c:v>
                </c:pt>
                <c:pt idx="98">
                  <c:v>1</c:v>
                </c:pt>
                <c:pt idx="106">
                  <c:v>1</c:v>
                </c:pt>
                <c:pt idx="114">
                  <c:v>1</c:v>
                </c:pt>
                <c:pt idx="116">
                  <c:v>1</c:v>
                </c:pt>
                <c:pt idx="118">
                  <c:v>1</c:v>
                </c:pt>
                <c:pt idx="119">
                  <c:v>1</c:v>
                </c:pt>
                <c:pt idx="120">
                  <c:v>1</c:v>
                </c:pt>
                <c:pt idx="121">
                  <c:v>1</c:v>
                </c:pt>
                <c:pt idx="123">
                  <c:v>2</c:v>
                </c:pt>
                <c:pt idx="124">
                  <c:v>6</c:v>
                </c:pt>
                <c:pt idx="125">
                  <c:v>10</c:v>
                </c:pt>
                <c:pt idx="126">
                  <c:v>8</c:v>
                </c:pt>
                <c:pt idx="127">
                  <c:v>13</c:v>
                </c:pt>
                <c:pt idx="128">
                  <c:v>30</c:v>
                </c:pt>
                <c:pt idx="129">
                  <c:v>25</c:v>
                </c:pt>
                <c:pt idx="130">
                  <c:v>20</c:v>
                </c:pt>
                <c:pt idx="131">
                  <c:v>26</c:v>
                </c:pt>
                <c:pt idx="132">
                  <c:v>31</c:v>
                </c:pt>
                <c:pt idx="133">
                  <c:v>33</c:v>
                </c:pt>
                <c:pt idx="134">
                  <c:v>21</c:v>
                </c:pt>
                <c:pt idx="135">
                  <c:v>21</c:v>
                </c:pt>
                <c:pt idx="136">
                  <c:v>20</c:v>
                </c:pt>
                <c:pt idx="137">
                  <c:v>22</c:v>
                </c:pt>
                <c:pt idx="138">
                  <c:v>17</c:v>
                </c:pt>
                <c:pt idx="139">
                  <c:v>7</c:v>
                </c:pt>
                <c:pt idx="140">
                  <c:v>8</c:v>
                </c:pt>
                <c:pt idx="141">
                  <c:v>14</c:v>
                </c:pt>
                <c:pt idx="142">
                  <c:v>5</c:v>
                </c:pt>
                <c:pt idx="143">
                  <c:v>3</c:v>
                </c:pt>
                <c:pt idx="144">
                  <c:v>4</c:v>
                </c:pt>
                <c:pt idx="145">
                  <c:v>1</c:v>
                </c:pt>
                <c:pt idx="147">
                  <c:v>3</c:v>
                </c:pt>
              </c:numCache>
            </c:numRef>
          </c:val>
        </c:ser>
        <c:ser>
          <c:idx val="1"/>
          <c:order val="1"/>
          <c:tx>
            <c:strRef>
              <c:f>Sheet1!$D$1</c:f>
              <c:strCache>
                <c:ptCount val="1"/>
                <c:pt idx="0">
                  <c:v>Flu A</c:v>
                </c:pt>
              </c:strCache>
            </c:strRef>
          </c:tx>
          <c:invertIfNegative val="0"/>
          <c:cat>
            <c:strRef>
              <c:f>Sheet1!$A$2:$A$150</c:f>
              <c:strCache>
                <c:ptCount val="149"/>
                <c:pt idx="0">
                  <c:v>July 8-14/2012</c:v>
                </c:pt>
                <c:pt idx="1">
                  <c:v>July 15-21/2012</c:v>
                </c:pt>
                <c:pt idx="2">
                  <c:v>July 22-28/2012</c:v>
                </c:pt>
                <c:pt idx="3">
                  <c:v>July 29- Aug.4</c:v>
                </c:pt>
                <c:pt idx="4">
                  <c:v>Aug. 5-11/2012</c:v>
                </c:pt>
                <c:pt idx="5">
                  <c:v>Aug. 12-18/2012</c:v>
                </c:pt>
                <c:pt idx="6">
                  <c:v>Aug. 18-25/2012</c:v>
                </c:pt>
                <c:pt idx="7">
                  <c:v>Aug. 26- Sept 1/2012</c:v>
                </c:pt>
                <c:pt idx="8">
                  <c:v>Sept 2-8/2012</c:v>
                </c:pt>
                <c:pt idx="9">
                  <c:v>Sept 9-15/2012</c:v>
                </c:pt>
                <c:pt idx="10">
                  <c:v>Sept 16-22/2012</c:v>
                </c:pt>
                <c:pt idx="11">
                  <c:v>Sept 23-29/2012</c:v>
                </c:pt>
                <c:pt idx="12">
                  <c:v>Sept 30- Oct. 6/2012</c:v>
                </c:pt>
                <c:pt idx="13">
                  <c:v>Oct. 7-13/2012</c:v>
                </c:pt>
                <c:pt idx="14">
                  <c:v>Oct. 14-20/2012</c:v>
                </c:pt>
                <c:pt idx="15">
                  <c:v>Oct. 21-27/2012</c:v>
                </c:pt>
                <c:pt idx="16">
                  <c:v>Oct. 28 - Nov. 3/2012</c:v>
                </c:pt>
                <c:pt idx="17">
                  <c:v>Nov.4-10/2012</c:v>
                </c:pt>
                <c:pt idx="18">
                  <c:v>Nov. 11-17/2012</c:v>
                </c:pt>
                <c:pt idx="19">
                  <c:v>Nov.18-24/2012</c:v>
                </c:pt>
                <c:pt idx="20">
                  <c:v>Nov.25- Dec.1/2012</c:v>
                </c:pt>
                <c:pt idx="21">
                  <c:v>Dec. 2-8/2012</c:v>
                </c:pt>
                <c:pt idx="22">
                  <c:v>Dec. 9-15/2012</c:v>
                </c:pt>
                <c:pt idx="23">
                  <c:v>Dec. 16-22/2012</c:v>
                </c:pt>
                <c:pt idx="24">
                  <c:v>Dec. 23-29/2012</c:v>
                </c:pt>
                <c:pt idx="25">
                  <c:v>Dec. 30/2012- Jan. 5/2013</c:v>
                </c:pt>
                <c:pt idx="26">
                  <c:v>Jan. 6-12/2013</c:v>
                </c:pt>
                <c:pt idx="27">
                  <c:v>Jan.13-19/2013</c:v>
                </c:pt>
                <c:pt idx="28">
                  <c:v>Jan. 20 - 26/2013</c:v>
                </c:pt>
                <c:pt idx="29">
                  <c:v>Jan. 27 - Feb. 2/2013</c:v>
                </c:pt>
                <c:pt idx="30">
                  <c:v>2/3 - 9/2013</c:v>
                </c:pt>
                <c:pt idx="31">
                  <c:v>2/10 - 16/2013</c:v>
                </c:pt>
                <c:pt idx="32">
                  <c:v>2/17 - 23/2013</c:v>
                </c:pt>
                <c:pt idx="33">
                  <c:v>2/24 - 3/2/2013</c:v>
                </c:pt>
                <c:pt idx="34">
                  <c:v>3/3 - 9/2013</c:v>
                </c:pt>
                <c:pt idx="35">
                  <c:v>3/10 - 16/2013</c:v>
                </c:pt>
                <c:pt idx="36">
                  <c:v>3/17 - 23/2013</c:v>
                </c:pt>
                <c:pt idx="37">
                  <c:v>3/24 - 30/2013</c:v>
                </c:pt>
                <c:pt idx="38">
                  <c:v>3/31 - 4/6/2013</c:v>
                </c:pt>
                <c:pt idx="39">
                  <c:v>4/7 - 13/2013</c:v>
                </c:pt>
                <c:pt idx="40">
                  <c:v>4/14 - 20/2013</c:v>
                </c:pt>
                <c:pt idx="41">
                  <c:v>4/21 - 27/2013</c:v>
                </c:pt>
                <c:pt idx="42">
                  <c:v>4/28 - 5/4/2013</c:v>
                </c:pt>
                <c:pt idx="43">
                  <c:v>5/5 - 11/2013</c:v>
                </c:pt>
                <c:pt idx="44">
                  <c:v>5/12 - 18/2013</c:v>
                </c:pt>
                <c:pt idx="45">
                  <c:v>5/19 - 25/2013</c:v>
                </c:pt>
                <c:pt idx="46">
                  <c:v>5/26 - 6/1/2013</c:v>
                </c:pt>
                <c:pt idx="47">
                  <c:v>6/2 - 8/2013</c:v>
                </c:pt>
                <c:pt idx="48">
                  <c:v>6/9 - 15/2013</c:v>
                </c:pt>
                <c:pt idx="49">
                  <c:v>6/16 - 22/2013</c:v>
                </c:pt>
                <c:pt idx="50">
                  <c:v>6/23 - 29/2013</c:v>
                </c:pt>
                <c:pt idx="51">
                  <c:v>6/30 - 7/6/2013</c:v>
                </c:pt>
                <c:pt idx="52">
                  <c:v>7/7 - 13/2013</c:v>
                </c:pt>
                <c:pt idx="53">
                  <c:v>7/14 - 20/2013</c:v>
                </c:pt>
                <c:pt idx="54">
                  <c:v>7/21 - 27/2013</c:v>
                </c:pt>
                <c:pt idx="55">
                  <c:v>7/28 - 8/3/2013</c:v>
                </c:pt>
                <c:pt idx="56">
                  <c:v>8/4 - 10/2013</c:v>
                </c:pt>
                <c:pt idx="57">
                  <c:v>8/11 - 17/2013</c:v>
                </c:pt>
                <c:pt idx="58">
                  <c:v>8/18 - 24/2013</c:v>
                </c:pt>
                <c:pt idx="59">
                  <c:v>8/25 - 31/2013</c:v>
                </c:pt>
                <c:pt idx="60">
                  <c:v>9/1 - 7/2013</c:v>
                </c:pt>
                <c:pt idx="61">
                  <c:v>9/8 - 14/2013</c:v>
                </c:pt>
                <c:pt idx="62">
                  <c:v>9/15 - 21/2013</c:v>
                </c:pt>
                <c:pt idx="63">
                  <c:v>9/22 - 28/2013</c:v>
                </c:pt>
                <c:pt idx="64">
                  <c:v>9/29 - 10/5/2013</c:v>
                </c:pt>
                <c:pt idx="65">
                  <c:v>10/6 - 12/2013</c:v>
                </c:pt>
                <c:pt idx="66">
                  <c:v>10/13 - 19/2013</c:v>
                </c:pt>
                <c:pt idx="67">
                  <c:v>10/20 - 26/2013</c:v>
                </c:pt>
                <c:pt idx="68">
                  <c:v>10/27 - 11/2/2013</c:v>
                </c:pt>
                <c:pt idx="69">
                  <c:v>11/3 - 9/2013</c:v>
                </c:pt>
                <c:pt idx="70">
                  <c:v>11/10 - 16/2013</c:v>
                </c:pt>
                <c:pt idx="71">
                  <c:v>11/17 - 23/2013</c:v>
                </c:pt>
                <c:pt idx="72">
                  <c:v>11/24 - 30/2013</c:v>
                </c:pt>
                <c:pt idx="73">
                  <c:v>12/1 - 7/2013</c:v>
                </c:pt>
                <c:pt idx="74">
                  <c:v>12/8 - 14/2013</c:v>
                </c:pt>
                <c:pt idx="75">
                  <c:v>12/15 - 21/2013</c:v>
                </c:pt>
                <c:pt idx="76">
                  <c:v>12/22 - 28/2013</c:v>
                </c:pt>
                <c:pt idx="77">
                  <c:v>12/29 - 1/4/2014</c:v>
                </c:pt>
                <c:pt idx="78">
                  <c:v>1/5 - 11/2014</c:v>
                </c:pt>
                <c:pt idx="79">
                  <c:v>1/12 - 18/2014</c:v>
                </c:pt>
                <c:pt idx="80">
                  <c:v>1/19 - 25/2014</c:v>
                </c:pt>
                <c:pt idx="81">
                  <c:v>1/26 - 2/1/2014</c:v>
                </c:pt>
                <c:pt idx="82">
                  <c:v>2/2 - 8/2014</c:v>
                </c:pt>
                <c:pt idx="83">
                  <c:v>2/9 - 15/2014</c:v>
                </c:pt>
                <c:pt idx="84">
                  <c:v>2/16 - 22/2014</c:v>
                </c:pt>
                <c:pt idx="85">
                  <c:v>2/23 - 3/1/2014</c:v>
                </c:pt>
                <c:pt idx="86">
                  <c:v>3/2 - 3/8/2014</c:v>
                </c:pt>
                <c:pt idx="87">
                  <c:v>3/9 - 15/2014</c:v>
                </c:pt>
                <c:pt idx="88">
                  <c:v>3/16 - 22/2014</c:v>
                </c:pt>
                <c:pt idx="89">
                  <c:v>3/23 - 29/2014</c:v>
                </c:pt>
                <c:pt idx="90">
                  <c:v>3/30 - 4/5/2014</c:v>
                </c:pt>
                <c:pt idx="91">
                  <c:v>4/6 - 12/2014</c:v>
                </c:pt>
                <c:pt idx="92">
                  <c:v>4/13 - 19/2014</c:v>
                </c:pt>
                <c:pt idx="93">
                  <c:v>4/20 - 26/2014</c:v>
                </c:pt>
                <c:pt idx="94">
                  <c:v>4/27 - 5/3/2014</c:v>
                </c:pt>
                <c:pt idx="95">
                  <c:v>5/4 - 10/2014</c:v>
                </c:pt>
                <c:pt idx="96">
                  <c:v>5/11 - 17/2014</c:v>
                </c:pt>
                <c:pt idx="97">
                  <c:v>5/18 - 24/2014</c:v>
                </c:pt>
                <c:pt idx="98">
                  <c:v>5/25 - 31/2014</c:v>
                </c:pt>
                <c:pt idx="99">
                  <c:v>6/1 - 7/2014</c:v>
                </c:pt>
                <c:pt idx="100">
                  <c:v>6/8 - 14/2014</c:v>
                </c:pt>
                <c:pt idx="101">
                  <c:v>6/15 - 21/2014</c:v>
                </c:pt>
                <c:pt idx="102">
                  <c:v>6/22 - 28/2014</c:v>
                </c:pt>
                <c:pt idx="103">
                  <c:v>6/29 - 7/5/2014</c:v>
                </c:pt>
                <c:pt idx="104">
                  <c:v>7/6 - 12/2014</c:v>
                </c:pt>
                <c:pt idx="105">
                  <c:v>7/13 - 19/2014</c:v>
                </c:pt>
                <c:pt idx="106">
                  <c:v>7/20 - 26/2014</c:v>
                </c:pt>
                <c:pt idx="107">
                  <c:v>7/27 - 8/2/2014</c:v>
                </c:pt>
                <c:pt idx="108">
                  <c:v>8/3 - 9/2014</c:v>
                </c:pt>
                <c:pt idx="109">
                  <c:v>8/10 - 16/2014</c:v>
                </c:pt>
                <c:pt idx="110">
                  <c:v>8/17 - 23/2014</c:v>
                </c:pt>
                <c:pt idx="111">
                  <c:v>8/24 - 30/2014</c:v>
                </c:pt>
                <c:pt idx="112">
                  <c:v>8/31 - 9/6/2014</c:v>
                </c:pt>
                <c:pt idx="113">
                  <c:v>9/7 - 9/13/2014</c:v>
                </c:pt>
                <c:pt idx="114">
                  <c:v>9/14 - 9/20/2014</c:v>
                </c:pt>
                <c:pt idx="115">
                  <c:v>9/21 - 27/2014</c:v>
                </c:pt>
                <c:pt idx="116">
                  <c:v>9/28 - 10/4/2014</c:v>
                </c:pt>
                <c:pt idx="117">
                  <c:v>10/5 - 11/2014</c:v>
                </c:pt>
                <c:pt idx="118">
                  <c:v>10/12 - 18/2014</c:v>
                </c:pt>
                <c:pt idx="119">
                  <c:v>10/19 - 25/2014</c:v>
                </c:pt>
                <c:pt idx="120">
                  <c:v>10/26 - 11/1/2014</c:v>
                </c:pt>
                <c:pt idx="121">
                  <c:v>11/2 - 8/2014</c:v>
                </c:pt>
                <c:pt idx="122">
                  <c:v>11/9 - 15/2014</c:v>
                </c:pt>
                <c:pt idx="123">
                  <c:v>11/16 - 22/2014</c:v>
                </c:pt>
                <c:pt idx="124">
                  <c:v>11/23 - 29/2014</c:v>
                </c:pt>
                <c:pt idx="125">
                  <c:v>11/30 - 12/6/2014</c:v>
                </c:pt>
                <c:pt idx="126">
                  <c:v>12/7 - 13/2014</c:v>
                </c:pt>
                <c:pt idx="127">
                  <c:v>12//14 - 20/2014</c:v>
                </c:pt>
                <c:pt idx="128">
                  <c:v>12/21 - 27/2014</c:v>
                </c:pt>
                <c:pt idx="129">
                  <c:v>12/28/2014 - 1/3/2015</c:v>
                </c:pt>
                <c:pt idx="130">
                  <c:v>1/4 - 10/2015</c:v>
                </c:pt>
                <c:pt idx="131">
                  <c:v>1/11 - 17/2015</c:v>
                </c:pt>
                <c:pt idx="132">
                  <c:v>1/18 - 24/2015</c:v>
                </c:pt>
                <c:pt idx="133">
                  <c:v>1/25 - 31/2015</c:v>
                </c:pt>
                <c:pt idx="134">
                  <c:v>2/1 - 7/2015</c:v>
                </c:pt>
                <c:pt idx="135">
                  <c:v>2/8 - 14/2015</c:v>
                </c:pt>
                <c:pt idx="136">
                  <c:v>2/15 - 21/2015</c:v>
                </c:pt>
                <c:pt idx="137">
                  <c:v>2/22 - 28/2015</c:v>
                </c:pt>
                <c:pt idx="138">
                  <c:v>3/1 - 7/2015</c:v>
                </c:pt>
                <c:pt idx="139">
                  <c:v>3/8 - 14/2015</c:v>
                </c:pt>
                <c:pt idx="140">
                  <c:v>3/15 - 21/2015</c:v>
                </c:pt>
                <c:pt idx="141">
                  <c:v>3/22 - 28/2015</c:v>
                </c:pt>
                <c:pt idx="142">
                  <c:v>3/29 - 4/4/2015</c:v>
                </c:pt>
                <c:pt idx="143">
                  <c:v>4/5 - 11/2015</c:v>
                </c:pt>
                <c:pt idx="144">
                  <c:v>4/12 - 18/2015</c:v>
                </c:pt>
                <c:pt idx="145">
                  <c:v>4/19 - 25/2015</c:v>
                </c:pt>
                <c:pt idx="146">
                  <c:v>4/26 - 5/2/2015</c:v>
                </c:pt>
                <c:pt idx="147">
                  <c:v>5/3 - 9/2015</c:v>
                </c:pt>
                <c:pt idx="148">
                  <c:v>5/10 - 16/2015</c:v>
                </c:pt>
              </c:strCache>
            </c:strRef>
          </c:cat>
          <c:val>
            <c:numRef>
              <c:f>Sheet1!$D$2:$D$150</c:f>
              <c:numCache>
                <c:formatCode>General</c:formatCode>
                <c:ptCount val="149"/>
                <c:pt idx="0">
                  <c:v>0</c:v>
                </c:pt>
                <c:pt idx="15">
                  <c:v>1</c:v>
                </c:pt>
                <c:pt idx="18">
                  <c:v>1</c:v>
                </c:pt>
                <c:pt idx="19">
                  <c:v>2</c:v>
                </c:pt>
                <c:pt idx="20">
                  <c:v>9</c:v>
                </c:pt>
                <c:pt idx="21">
                  <c:v>7</c:v>
                </c:pt>
                <c:pt idx="22">
                  <c:v>13</c:v>
                </c:pt>
                <c:pt idx="23">
                  <c:v>16</c:v>
                </c:pt>
                <c:pt idx="24">
                  <c:v>18</c:v>
                </c:pt>
                <c:pt idx="25">
                  <c:v>6</c:v>
                </c:pt>
                <c:pt idx="26">
                  <c:v>3</c:v>
                </c:pt>
                <c:pt idx="27">
                  <c:v>5</c:v>
                </c:pt>
                <c:pt idx="28">
                  <c:v>1</c:v>
                </c:pt>
                <c:pt idx="30">
                  <c:v>3</c:v>
                </c:pt>
                <c:pt idx="31">
                  <c:v>1</c:v>
                </c:pt>
                <c:pt idx="39">
                  <c:v>1</c:v>
                </c:pt>
                <c:pt idx="46">
                  <c:v>1</c:v>
                </c:pt>
                <c:pt idx="54">
                  <c:v>1</c:v>
                </c:pt>
                <c:pt idx="73">
                  <c:v>1</c:v>
                </c:pt>
                <c:pt idx="74">
                  <c:v>4</c:v>
                </c:pt>
                <c:pt idx="75">
                  <c:v>7</c:v>
                </c:pt>
                <c:pt idx="76">
                  <c:v>8</c:v>
                </c:pt>
                <c:pt idx="77">
                  <c:v>15</c:v>
                </c:pt>
                <c:pt idx="78">
                  <c:v>12</c:v>
                </c:pt>
                <c:pt idx="79">
                  <c:v>15</c:v>
                </c:pt>
                <c:pt idx="80">
                  <c:v>12</c:v>
                </c:pt>
                <c:pt idx="81">
                  <c:v>4</c:v>
                </c:pt>
                <c:pt idx="82">
                  <c:v>1</c:v>
                </c:pt>
                <c:pt idx="83">
                  <c:v>2</c:v>
                </c:pt>
                <c:pt idx="85">
                  <c:v>3</c:v>
                </c:pt>
                <c:pt idx="90">
                  <c:v>1</c:v>
                </c:pt>
                <c:pt idx="94">
                  <c:v>1</c:v>
                </c:pt>
                <c:pt idx="103">
                  <c:v>1</c:v>
                </c:pt>
                <c:pt idx="109">
                  <c:v>1</c:v>
                </c:pt>
                <c:pt idx="123">
                  <c:v>4</c:v>
                </c:pt>
                <c:pt idx="124">
                  <c:v>11</c:v>
                </c:pt>
                <c:pt idx="125">
                  <c:v>23</c:v>
                </c:pt>
                <c:pt idx="126">
                  <c:v>47</c:v>
                </c:pt>
                <c:pt idx="127">
                  <c:v>51</c:v>
                </c:pt>
                <c:pt idx="128">
                  <c:v>33</c:v>
                </c:pt>
                <c:pt idx="129">
                  <c:v>14</c:v>
                </c:pt>
                <c:pt idx="130">
                  <c:v>6</c:v>
                </c:pt>
                <c:pt idx="131">
                  <c:v>3</c:v>
                </c:pt>
                <c:pt idx="132">
                  <c:v>3</c:v>
                </c:pt>
                <c:pt idx="137">
                  <c:v>1</c:v>
                </c:pt>
                <c:pt idx="143">
                  <c:v>2</c:v>
                </c:pt>
              </c:numCache>
            </c:numRef>
          </c:val>
        </c:ser>
        <c:ser>
          <c:idx val="2"/>
          <c:order val="2"/>
          <c:tx>
            <c:strRef>
              <c:f>Sheet1!$E$1</c:f>
              <c:strCache>
                <c:ptCount val="1"/>
                <c:pt idx="0">
                  <c:v>Flu B</c:v>
                </c:pt>
              </c:strCache>
            </c:strRef>
          </c:tx>
          <c:invertIfNegative val="0"/>
          <c:cat>
            <c:strRef>
              <c:f>Sheet1!$A$2:$A$150</c:f>
              <c:strCache>
                <c:ptCount val="149"/>
                <c:pt idx="0">
                  <c:v>July 8-14/2012</c:v>
                </c:pt>
                <c:pt idx="1">
                  <c:v>July 15-21/2012</c:v>
                </c:pt>
                <c:pt idx="2">
                  <c:v>July 22-28/2012</c:v>
                </c:pt>
                <c:pt idx="3">
                  <c:v>July 29- Aug.4</c:v>
                </c:pt>
                <c:pt idx="4">
                  <c:v>Aug. 5-11/2012</c:v>
                </c:pt>
                <c:pt idx="5">
                  <c:v>Aug. 12-18/2012</c:v>
                </c:pt>
                <c:pt idx="6">
                  <c:v>Aug. 18-25/2012</c:v>
                </c:pt>
                <c:pt idx="7">
                  <c:v>Aug. 26- Sept 1/2012</c:v>
                </c:pt>
                <c:pt idx="8">
                  <c:v>Sept 2-8/2012</c:v>
                </c:pt>
                <c:pt idx="9">
                  <c:v>Sept 9-15/2012</c:v>
                </c:pt>
                <c:pt idx="10">
                  <c:v>Sept 16-22/2012</c:v>
                </c:pt>
                <c:pt idx="11">
                  <c:v>Sept 23-29/2012</c:v>
                </c:pt>
                <c:pt idx="12">
                  <c:v>Sept 30- Oct. 6/2012</c:v>
                </c:pt>
                <c:pt idx="13">
                  <c:v>Oct. 7-13/2012</c:v>
                </c:pt>
                <c:pt idx="14">
                  <c:v>Oct. 14-20/2012</c:v>
                </c:pt>
                <c:pt idx="15">
                  <c:v>Oct. 21-27/2012</c:v>
                </c:pt>
                <c:pt idx="16">
                  <c:v>Oct. 28 - Nov. 3/2012</c:v>
                </c:pt>
                <c:pt idx="17">
                  <c:v>Nov.4-10/2012</c:v>
                </c:pt>
                <c:pt idx="18">
                  <c:v>Nov. 11-17/2012</c:v>
                </c:pt>
                <c:pt idx="19">
                  <c:v>Nov.18-24/2012</c:v>
                </c:pt>
                <c:pt idx="20">
                  <c:v>Nov.25- Dec.1/2012</c:v>
                </c:pt>
                <c:pt idx="21">
                  <c:v>Dec. 2-8/2012</c:v>
                </c:pt>
                <c:pt idx="22">
                  <c:v>Dec. 9-15/2012</c:v>
                </c:pt>
                <c:pt idx="23">
                  <c:v>Dec. 16-22/2012</c:v>
                </c:pt>
                <c:pt idx="24">
                  <c:v>Dec. 23-29/2012</c:v>
                </c:pt>
                <c:pt idx="25">
                  <c:v>Dec. 30/2012- Jan. 5/2013</c:v>
                </c:pt>
                <c:pt idx="26">
                  <c:v>Jan. 6-12/2013</c:v>
                </c:pt>
                <c:pt idx="27">
                  <c:v>Jan.13-19/2013</c:v>
                </c:pt>
                <c:pt idx="28">
                  <c:v>Jan. 20 - 26/2013</c:v>
                </c:pt>
                <c:pt idx="29">
                  <c:v>Jan. 27 - Feb. 2/2013</c:v>
                </c:pt>
                <c:pt idx="30">
                  <c:v>2/3 - 9/2013</c:v>
                </c:pt>
                <c:pt idx="31">
                  <c:v>2/10 - 16/2013</c:v>
                </c:pt>
                <c:pt idx="32">
                  <c:v>2/17 - 23/2013</c:v>
                </c:pt>
                <c:pt idx="33">
                  <c:v>2/24 - 3/2/2013</c:v>
                </c:pt>
                <c:pt idx="34">
                  <c:v>3/3 - 9/2013</c:v>
                </c:pt>
                <c:pt idx="35">
                  <c:v>3/10 - 16/2013</c:v>
                </c:pt>
                <c:pt idx="36">
                  <c:v>3/17 - 23/2013</c:v>
                </c:pt>
                <c:pt idx="37">
                  <c:v>3/24 - 30/2013</c:v>
                </c:pt>
                <c:pt idx="38">
                  <c:v>3/31 - 4/6/2013</c:v>
                </c:pt>
                <c:pt idx="39">
                  <c:v>4/7 - 13/2013</c:v>
                </c:pt>
                <c:pt idx="40">
                  <c:v>4/14 - 20/2013</c:v>
                </c:pt>
                <c:pt idx="41">
                  <c:v>4/21 - 27/2013</c:v>
                </c:pt>
                <c:pt idx="42">
                  <c:v>4/28 - 5/4/2013</c:v>
                </c:pt>
                <c:pt idx="43">
                  <c:v>5/5 - 11/2013</c:v>
                </c:pt>
                <c:pt idx="44">
                  <c:v>5/12 - 18/2013</c:v>
                </c:pt>
                <c:pt idx="45">
                  <c:v>5/19 - 25/2013</c:v>
                </c:pt>
                <c:pt idx="46">
                  <c:v>5/26 - 6/1/2013</c:v>
                </c:pt>
                <c:pt idx="47">
                  <c:v>6/2 - 8/2013</c:v>
                </c:pt>
                <c:pt idx="48">
                  <c:v>6/9 - 15/2013</c:v>
                </c:pt>
                <c:pt idx="49">
                  <c:v>6/16 - 22/2013</c:v>
                </c:pt>
                <c:pt idx="50">
                  <c:v>6/23 - 29/2013</c:v>
                </c:pt>
                <c:pt idx="51">
                  <c:v>6/30 - 7/6/2013</c:v>
                </c:pt>
                <c:pt idx="52">
                  <c:v>7/7 - 13/2013</c:v>
                </c:pt>
                <c:pt idx="53">
                  <c:v>7/14 - 20/2013</c:v>
                </c:pt>
                <c:pt idx="54">
                  <c:v>7/21 - 27/2013</c:v>
                </c:pt>
                <c:pt idx="55">
                  <c:v>7/28 - 8/3/2013</c:v>
                </c:pt>
                <c:pt idx="56">
                  <c:v>8/4 - 10/2013</c:v>
                </c:pt>
                <c:pt idx="57">
                  <c:v>8/11 - 17/2013</c:v>
                </c:pt>
                <c:pt idx="58">
                  <c:v>8/18 - 24/2013</c:v>
                </c:pt>
                <c:pt idx="59">
                  <c:v>8/25 - 31/2013</c:v>
                </c:pt>
                <c:pt idx="60">
                  <c:v>9/1 - 7/2013</c:v>
                </c:pt>
                <c:pt idx="61">
                  <c:v>9/8 - 14/2013</c:v>
                </c:pt>
                <c:pt idx="62">
                  <c:v>9/15 - 21/2013</c:v>
                </c:pt>
                <c:pt idx="63">
                  <c:v>9/22 - 28/2013</c:v>
                </c:pt>
                <c:pt idx="64">
                  <c:v>9/29 - 10/5/2013</c:v>
                </c:pt>
                <c:pt idx="65">
                  <c:v>10/6 - 12/2013</c:v>
                </c:pt>
                <c:pt idx="66">
                  <c:v>10/13 - 19/2013</c:v>
                </c:pt>
                <c:pt idx="67">
                  <c:v>10/20 - 26/2013</c:v>
                </c:pt>
                <c:pt idx="68">
                  <c:v>10/27 - 11/2/2013</c:v>
                </c:pt>
                <c:pt idx="69">
                  <c:v>11/3 - 9/2013</c:v>
                </c:pt>
                <c:pt idx="70">
                  <c:v>11/10 - 16/2013</c:v>
                </c:pt>
                <c:pt idx="71">
                  <c:v>11/17 - 23/2013</c:v>
                </c:pt>
                <c:pt idx="72">
                  <c:v>11/24 - 30/2013</c:v>
                </c:pt>
                <c:pt idx="73">
                  <c:v>12/1 - 7/2013</c:v>
                </c:pt>
                <c:pt idx="74">
                  <c:v>12/8 - 14/2013</c:v>
                </c:pt>
                <c:pt idx="75">
                  <c:v>12/15 - 21/2013</c:v>
                </c:pt>
                <c:pt idx="76">
                  <c:v>12/22 - 28/2013</c:v>
                </c:pt>
                <c:pt idx="77">
                  <c:v>12/29 - 1/4/2014</c:v>
                </c:pt>
                <c:pt idx="78">
                  <c:v>1/5 - 11/2014</c:v>
                </c:pt>
                <c:pt idx="79">
                  <c:v>1/12 - 18/2014</c:v>
                </c:pt>
                <c:pt idx="80">
                  <c:v>1/19 - 25/2014</c:v>
                </c:pt>
                <c:pt idx="81">
                  <c:v>1/26 - 2/1/2014</c:v>
                </c:pt>
                <c:pt idx="82">
                  <c:v>2/2 - 8/2014</c:v>
                </c:pt>
                <c:pt idx="83">
                  <c:v>2/9 - 15/2014</c:v>
                </c:pt>
                <c:pt idx="84">
                  <c:v>2/16 - 22/2014</c:v>
                </c:pt>
                <c:pt idx="85">
                  <c:v>2/23 - 3/1/2014</c:v>
                </c:pt>
                <c:pt idx="86">
                  <c:v>3/2 - 3/8/2014</c:v>
                </c:pt>
                <c:pt idx="87">
                  <c:v>3/9 - 15/2014</c:v>
                </c:pt>
                <c:pt idx="88">
                  <c:v>3/16 - 22/2014</c:v>
                </c:pt>
                <c:pt idx="89">
                  <c:v>3/23 - 29/2014</c:v>
                </c:pt>
                <c:pt idx="90">
                  <c:v>3/30 - 4/5/2014</c:v>
                </c:pt>
                <c:pt idx="91">
                  <c:v>4/6 - 12/2014</c:v>
                </c:pt>
                <c:pt idx="92">
                  <c:v>4/13 - 19/2014</c:v>
                </c:pt>
                <c:pt idx="93">
                  <c:v>4/20 - 26/2014</c:v>
                </c:pt>
                <c:pt idx="94">
                  <c:v>4/27 - 5/3/2014</c:v>
                </c:pt>
                <c:pt idx="95">
                  <c:v>5/4 - 10/2014</c:v>
                </c:pt>
                <c:pt idx="96">
                  <c:v>5/11 - 17/2014</c:v>
                </c:pt>
                <c:pt idx="97">
                  <c:v>5/18 - 24/2014</c:v>
                </c:pt>
                <c:pt idx="98">
                  <c:v>5/25 - 31/2014</c:v>
                </c:pt>
                <c:pt idx="99">
                  <c:v>6/1 - 7/2014</c:v>
                </c:pt>
                <c:pt idx="100">
                  <c:v>6/8 - 14/2014</c:v>
                </c:pt>
                <c:pt idx="101">
                  <c:v>6/15 - 21/2014</c:v>
                </c:pt>
                <c:pt idx="102">
                  <c:v>6/22 - 28/2014</c:v>
                </c:pt>
                <c:pt idx="103">
                  <c:v>6/29 - 7/5/2014</c:v>
                </c:pt>
                <c:pt idx="104">
                  <c:v>7/6 - 12/2014</c:v>
                </c:pt>
                <c:pt idx="105">
                  <c:v>7/13 - 19/2014</c:v>
                </c:pt>
                <c:pt idx="106">
                  <c:v>7/20 - 26/2014</c:v>
                </c:pt>
                <c:pt idx="107">
                  <c:v>7/27 - 8/2/2014</c:v>
                </c:pt>
                <c:pt idx="108">
                  <c:v>8/3 - 9/2014</c:v>
                </c:pt>
                <c:pt idx="109">
                  <c:v>8/10 - 16/2014</c:v>
                </c:pt>
                <c:pt idx="110">
                  <c:v>8/17 - 23/2014</c:v>
                </c:pt>
                <c:pt idx="111">
                  <c:v>8/24 - 30/2014</c:v>
                </c:pt>
                <c:pt idx="112">
                  <c:v>8/31 - 9/6/2014</c:v>
                </c:pt>
                <c:pt idx="113">
                  <c:v>9/7 - 9/13/2014</c:v>
                </c:pt>
                <c:pt idx="114">
                  <c:v>9/14 - 9/20/2014</c:v>
                </c:pt>
                <c:pt idx="115">
                  <c:v>9/21 - 27/2014</c:v>
                </c:pt>
                <c:pt idx="116">
                  <c:v>9/28 - 10/4/2014</c:v>
                </c:pt>
                <c:pt idx="117">
                  <c:v>10/5 - 11/2014</c:v>
                </c:pt>
                <c:pt idx="118">
                  <c:v>10/12 - 18/2014</c:v>
                </c:pt>
                <c:pt idx="119">
                  <c:v>10/19 - 25/2014</c:v>
                </c:pt>
                <c:pt idx="120">
                  <c:v>10/26 - 11/1/2014</c:v>
                </c:pt>
                <c:pt idx="121">
                  <c:v>11/2 - 8/2014</c:v>
                </c:pt>
                <c:pt idx="122">
                  <c:v>11/9 - 15/2014</c:v>
                </c:pt>
                <c:pt idx="123">
                  <c:v>11/16 - 22/2014</c:v>
                </c:pt>
                <c:pt idx="124">
                  <c:v>11/23 - 29/2014</c:v>
                </c:pt>
                <c:pt idx="125">
                  <c:v>11/30 - 12/6/2014</c:v>
                </c:pt>
                <c:pt idx="126">
                  <c:v>12/7 - 13/2014</c:v>
                </c:pt>
                <c:pt idx="127">
                  <c:v>12//14 - 20/2014</c:v>
                </c:pt>
                <c:pt idx="128">
                  <c:v>12/21 - 27/2014</c:v>
                </c:pt>
                <c:pt idx="129">
                  <c:v>12/28/2014 - 1/3/2015</c:v>
                </c:pt>
                <c:pt idx="130">
                  <c:v>1/4 - 10/2015</c:v>
                </c:pt>
                <c:pt idx="131">
                  <c:v>1/11 - 17/2015</c:v>
                </c:pt>
                <c:pt idx="132">
                  <c:v>1/18 - 24/2015</c:v>
                </c:pt>
                <c:pt idx="133">
                  <c:v>1/25 - 31/2015</c:v>
                </c:pt>
                <c:pt idx="134">
                  <c:v>2/1 - 7/2015</c:v>
                </c:pt>
                <c:pt idx="135">
                  <c:v>2/8 - 14/2015</c:v>
                </c:pt>
                <c:pt idx="136">
                  <c:v>2/15 - 21/2015</c:v>
                </c:pt>
                <c:pt idx="137">
                  <c:v>2/22 - 28/2015</c:v>
                </c:pt>
                <c:pt idx="138">
                  <c:v>3/1 - 7/2015</c:v>
                </c:pt>
                <c:pt idx="139">
                  <c:v>3/8 - 14/2015</c:v>
                </c:pt>
                <c:pt idx="140">
                  <c:v>3/15 - 21/2015</c:v>
                </c:pt>
                <c:pt idx="141">
                  <c:v>3/22 - 28/2015</c:v>
                </c:pt>
                <c:pt idx="142">
                  <c:v>3/29 - 4/4/2015</c:v>
                </c:pt>
                <c:pt idx="143">
                  <c:v>4/5 - 11/2015</c:v>
                </c:pt>
                <c:pt idx="144">
                  <c:v>4/12 - 18/2015</c:v>
                </c:pt>
                <c:pt idx="145">
                  <c:v>4/19 - 25/2015</c:v>
                </c:pt>
                <c:pt idx="146">
                  <c:v>4/26 - 5/2/2015</c:v>
                </c:pt>
                <c:pt idx="147">
                  <c:v>5/3 - 9/2015</c:v>
                </c:pt>
                <c:pt idx="148">
                  <c:v>5/10 - 16/2015</c:v>
                </c:pt>
              </c:strCache>
            </c:strRef>
          </c:cat>
          <c:val>
            <c:numRef>
              <c:f>Sheet1!$E$2:$E$150</c:f>
              <c:numCache>
                <c:formatCode>General</c:formatCode>
                <c:ptCount val="149"/>
                <c:pt idx="0">
                  <c:v>0</c:v>
                </c:pt>
                <c:pt idx="14">
                  <c:v>1</c:v>
                </c:pt>
                <c:pt idx="25">
                  <c:v>1</c:v>
                </c:pt>
                <c:pt idx="26">
                  <c:v>1</c:v>
                </c:pt>
                <c:pt idx="29">
                  <c:v>2</c:v>
                </c:pt>
                <c:pt idx="30">
                  <c:v>1</c:v>
                </c:pt>
                <c:pt idx="31">
                  <c:v>2</c:v>
                </c:pt>
                <c:pt idx="32">
                  <c:v>3</c:v>
                </c:pt>
                <c:pt idx="33">
                  <c:v>5</c:v>
                </c:pt>
                <c:pt idx="34">
                  <c:v>7</c:v>
                </c:pt>
                <c:pt idx="35">
                  <c:v>2</c:v>
                </c:pt>
                <c:pt idx="36">
                  <c:v>5</c:v>
                </c:pt>
                <c:pt idx="37">
                  <c:v>2</c:v>
                </c:pt>
                <c:pt idx="38">
                  <c:v>7</c:v>
                </c:pt>
                <c:pt idx="39">
                  <c:v>2</c:v>
                </c:pt>
                <c:pt idx="40">
                  <c:v>4</c:v>
                </c:pt>
                <c:pt idx="42">
                  <c:v>5</c:v>
                </c:pt>
                <c:pt idx="43">
                  <c:v>2</c:v>
                </c:pt>
                <c:pt idx="48">
                  <c:v>1</c:v>
                </c:pt>
                <c:pt idx="88">
                  <c:v>1</c:v>
                </c:pt>
                <c:pt idx="89">
                  <c:v>1</c:v>
                </c:pt>
                <c:pt idx="90">
                  <c:v>2</c:v>
                </c:pt>
                <c:pt idx="91">
                  <c:v>7</c:v>
                </c:pt>
                <c:pt idx="92">
                  <c:v>6</c:v>
                </c:pt>
                <c:pt idx="94">
                  <c:v>2</c:v>
                </c:pt>
                <c:pt idx="95">
                  <c:v>3</c:v>
                </c:pt>
                <c:pt idx="96">
                  <c:v>1</c:v>
                </c:pt>
                <c:pt idx="97">
                  <c:v>1</c:v>
                </c:pt>
                <c:pt idx="99">
                  <c:v>1</c:v>
                </c:pt>
                <c:pt idx="101">
                  <c:v>1</c:v>
                </c:pt>
                <c:pt idx="122">
                  <c:v>1</c:v>
                </c:pt>
                <c:pt idx="126">
                  <c:v>2</c:v>
                </c:pt>
                <c:pt idx="127">
                  <c:v>1</c:v>
                </c:pt>
                <c:pt idx="129">
                  <c:v>1</c:v>
                </c:pt>
                <c:pt idx="130">
                  <c:v>1</c:v>
                </c:pt>
                <c:pt idx="131">
                  <c:v>1</c:v>
                </c:pt>
                <c:pt idx="133">
                  <c:v>1</c:v>
                </c:pt>
                <c:pt idx="135">
                  <c:v>3</c:v>
                </c:pt>
                <c:pt idx="136">
                  <c:v>3</c:v>
                </c:pt>
                <c:pt idx="137">
                  <c:v>1</c:v>
                </c:pt>
                <c:pt idx="138">
                  <c:v>4</c:v>
                </c:pt>
                <c:pt idx="139">
                  <c:v>4</c:v>
                </c:pt>
                <c:pt idx="140">
                  <c:v>13</c:v>
                </c:pt>
                <c:pt idx="141">
                  <c:v>15</c:v>
                </c:pt>
                <c:pt idx="142">
                  <c:v>16</c:v>
                </c:pt>
                <c:pt idx="143">
                  <c:v>6</c:v>
                </c:pt>
                <c:pt idx="144">
                  <c:v>8</c:v>
                </c:pt>
                <c:pt idx="145">
                  <c:v>2</c:v>
                </c:pt>
                <c:pt idx="146">
                  <c:v>1</c:v>
                </c:pt>
                <c:pt idx="147">
                  <c:v>1</c:v>
                </c:pt>
              </c:numCache>
            </c:numRef>
          </c:val>
        </c:ser>
        <c:dLbls>
          <c:showLegendKey val="0"/>
          <c:showVal val="0"/>
          <c:showCatName val="0"/>
          <c:showSerName val="0"/>
          <c:showPercent val="0"/>
          <c:showBubbleSize val="0"/>
        </c:dLbls>
        <c:gapWidth val="150"/>
        <c:axId val="142624640"/>
        <c:axId val="142635008"/>
      </c:barChart>
      <c:lineChart>
        <c:grouping val="standard"/>
        <c:varyColors val="0"/>
        <c:ser>
          <c:idx val="3"/>
          <c:order val="3"/>
          <c:tx>
            <c:strRef>
              <c:f>Sheet1!$F$1</c:f>
              <c:strCache>
                <c:ptCount val="1"/>
                <c:pt idx="0">
                  <c:v>% Pos</c:v>
                </c:pt>
              </c:strCache>
            </c:strRef>
          </c:tx>
          <c:marker>
            <c:symbol val="none"/>
          </c:marker>
          <c:cat>
            <c:strRef>
              <c:f>Sheet1!$A$2:$A$150</c:f>
              <c:strCache>
                <c:ptCount val="149"/>
                <c:pt idx="0">
                  <c:v>July 8-14/2012</c:v>
                </c:pt>
                <c:pt idx="1">
                  <c:v>July 15-21/2012</c:v>
                </c:pt>
                <c:pt idx="2">
                  <c:v>July 22-28/2012</c:v>
                </c:pt>
                <c:pt idx="3">
                  <c:v>July 29- Aug.4</c:v>
                </c:pt>
                <c:pt idx="4">
                  <c:v>Aug. 5-11/2012</c:v>
                </c:pt>
                <c:pt idx="5">
                  <c:v>Aug. 12-18/2012</c:v>
                </c:pt>
                <c:pt idx="6">
                  <c:v>Aug. 18-25/2012</c:v>
                </c:pt>
                <c:pt idx="7">
                  <c:v>Aug. 26- Sept 1/2012</c:v>
                </c:pt>
                <c:pt idx="8">
                  <c:v>Sept 2-8/2012</c:v>
                </c:pt>
                <c:pt idx="9">
                  <c:v>Sept 9-15/2012</c:v>
                </c:pt>
                <c:pt idx="10">
                  <c:v>Sept 16-22/2012</c:v>
                </c:pt>
                <c:pt idx="11">
                  <c:v>Sept 23-29/2012</c:v>
                </c:pt>
                <c:pt idx="12">
                  <c:v>Sept 30- Oct. 6/2012</c:v>
                </c:pt>
                <c:pt idx="13">
                  <c:v>Oct. 7-13/2012</c:v>
                </c:pt>
                <c:pt idx="14">
                  <c:v>Oct. 14-20/2012</c:v>
                </c:pt>
                <c:pt idx="15">
                  <c:v>Oct. 21-27/2012</c:v>
                </c:pt>
                <c:pt idx="16">
                  <c:v>Oct. 28 - Nov. 3/2012</c:v>
                </c:pt>
                <c:pt idx="17">
                  <c:v>Nov.4-10/2012</c:v>
                </c:pt>
                <c:pt idx="18">
                  <c:v>Nov. 11-17/2012</c:v>
                </c:pt>
                <c:pt idx="19">
                  <c:v>Nov.18-24/2012</c:v>
                </c:pt>
                <c:pt idx="20">
                  <c:v>Nov.25- Dec.1/2012</c:v>
                </c:pt>
                <c:pt idx="21">
                  <c:v>Dec. 2-8/2012</c:v>
                </c:pt>
                <c:pt idx="22">
                  <c:v>Dec. 9-15/2012</c:v>
                </c:pt>
                <c:pt idx="23">
                  <c:v>Dec. 16-22/2012</c:v>
                </c:pt>
                <c:pt idx="24">
                  <c:v>Dec. 23-29/2012</c:v>
                </c:pt>
                <c:pt idx="25">
                  <c:v>Dec. 30/2012- Jan. 5/2013</c:v>
                </c:pt>
                <c:pt idx="26">
                  <c:v>Jan. 6-12/2013</c:v>
                </c:pt>
                <c:pt idx="27">
                  <c:v>Jan.13-19/2013</c:v>
                </c:pt>
                <c:pt idx="28">
                  <c:v>Jan. 20 - 26/2013</c:v>
                </c:pt>
                <c:pt idx="29">
                  <c:v>Jan. 27 - Feb. 2/2013</c:v>
                </c:pt>
                <c:pt idx="30">
                  <c:v>2/3 - 9/2013</c:v>
                </c:pt>
                <c:pt idx="31">
                  <c:v>2/10 - 16/2013</c:v>
                </c:pt>
                <c:pt idx="32">
                  <c:v>2/17 - 23/2013</c:v>
                </c:pt>
                <c:pt idx="33">
                  <c:v>2/24 - 3/2/2013</c:v>
                </c:pt>
                <c:pt idx="34">
                  <c:v>3/3 - 9/2013</c:v>
                </c:pt>
                <c:pt idx="35">
                  <c:v>3/10 - 16/2013</c:v>
                </c:pt>
                <c:pt idx="36">
                  <c:v>3/17 - 23/2013</c:v>
                </c:pt>
                <c:pt idx="37">
                  <c:v>3/24 - 30/2013</c:v>
                </c:pt>
                <c:pt idx="38">
                  <c:v>3/31 - 4/6/2013</c:v>
                </c:pt>
                <c:pt idx="39">
                  <c:v>4/7 - 13/2013</c:v>
                </c:pt>
                <c:pt idx="40">
                  <c:v>4/14 - 20/2013</c:v>
                </c:pt>
                <c:pt idx="41">
                  <c:v>4/21 - 27/2013</c:v>
                </c:pt>
                <c:pt idx="42">
                  <c:v>4/28 - 5/4/2013</c:v>
                </c:pt>
                <c:pt idx="43">
                  <c:v>5/5 - 11/2013</c:v>
                </c:pt>
                <c:pt idx="44">
                  <c:v>5/12 - 18/2013</c:v>
                </c:pt>
                <c:pt idx="45">
                  <c:v>5/19 - 25/2013</c:v>
                </c:pt>
                <c:pt idx="46">
                  <c:v>5/26 - 6/1/2013</c:v>
                </c:pt>
                <c:pt idx="47">
                  <c:v>6/2 - 8/2013</c:v>
                </c:pt>
                <c:pt idx="48">
                  <c:v>6/9 - 15/2013</c:v>
                </c:pt>
                <c:pt idx="49">
                  <c:v>6/16 - 22/2013</c:v>
                </c:pt>
                <c:pt idx="50">
                  <c:v>6/23 - 29/2013</c:v>
                </c:pt>
                <c:pt idx="51">
                  <c:v>6/30 - 7/6/2013</c:v>
                </c:pt>
                <c:pt idx="52">
                  <c:v>7/7 - 13/2013</c:v>
                </c:pt>
                <c:pt idx="53">
                  <c:v>7/14 - 20/2013</c:v>
                </c:pt>
                <c:pt idx="54">
                  <c:v>7/21 - 27/2013</c:v>
                </c:pt>
                <c:pt idx="55">
                  <c:v>7/28 - 8/3/2013</c:v>
                </c:pt>
                <c:pt idx="56">
                  <c:v>8/4 - 10/2013</c:v>
                </c:pt>
                <c:pt idx="57">
                  <c:v>8/11 - 17/2013</c:v>
                </c:pt>
                <c:pt idx="58">
                  <c:v>8/18 - 24/2013</c:v>
                </c:pt>
                <c:pt idx="59">
                  <c:v>8/25 - 31/2013</c:v>
                </c:pt>
                <c:pt idx="60">
                  <c:v>9/1 - 7/2013</c:v>
                </c:pt>
                <c:pt idx="61">
                  <c:v>9/8 - 14/2013</c:v>
                </c:pt>
                <c:pt idx="62">
                  <c:v>9/15 - 21/2013</c:v>
                </c:pt>
                <c:pt idx="63">
                  <c:v>9/22 - 28/2013</c:v>
                </c:pt>
                <c:pt idx="64">
                  <c:v>9/29 - 10/5/2013</c:v>
                </c:pt>
                <c:pt idx="65">
                  <c:v>10/6 - 12/2013</c:v>
                </c:pt>
                <c:pt idx="66">
                  <c:v>10/13 - 19/2013</c:v>
                </c:pt>
                <c:pt idx="67">
                  <c:v>10/20 - 26/2013</c:v>
                </c:pt>
                <c:pt idx="68">
                  <c:v>10/27 - 11/2/2013</c:v>
                </c:pt>
                <c:pt idx="69">
                  <c:v>11/3 - 9/2013</c:v>
                </c:pt>
                <c:pt idx="70">
                  <c:v>11/10 - 16/2013</c:v>
                </c:pt>
                <c:pt idx="71">
                  <c:v>11/17 - 23/2013</c:v>
                </c:pt>
                <c:pt idx="72">
                  <c:v>11/24 - 30/2013</c:v>
                </c:pt>
                <c:pt idx="73">
                  <c:v>12/1 - 7/2013</c:v>
                </c:pt>
                <c:pt idx="74">
                  <c:v>12/8 - 14/2013</c:v>
                </c:pt>
                <c:pt idx="75">
                  <c:v>12/15 - 21/2013</c:v>
                </c:pt>
                <c:pt idx="76">
                  <c:v>12/22 - 28/2013</c:v>
                </c:pt>
                <c:pt idx="77">
                  <c:v>12/29 - 1/4/2014</c:v>
                </c:pt>
                <c:pt idx="78">
                  <c:v>1/5 - 11/2014</c:v>
                </c:pt>
                <c:pt idx="79">
                  <c:v>1/12 - 18/2014</c:v>
                </c:pt>
                <c:pt idx="80">
                  <c:v>1/19 - 25/2014</c:v>
                </c:pt>
                <c:pt idx="81">
                  <c:v>1/26 - 2/1/2014</c:v>
                </c:pt>
                <c:pt idx="82">
                  <c:v>2/2 - 8/2014</c:v>
                </c:pt>
                <c:pt idx="83">
                  <c:v>2/9 - 15/2014</c:v>
                </c:pt>
                <c:pt idx="84">
                  <c:v>2/16 - 22/2014</c:v>
                </c:pt>
                <c:pt idx="85">
                  <c:v>2/23 - 3/1/2014</c:v>
                </c:pt>
                <c:pt idx="86">
                  <c:v>3/2 - 3/8/2014</c:v>
                </c:pt>
                <c:pt idx="87">
                  <c:v>3/9 - 15/2014</c:v>
                </c:pt>
                <c:pt idx="88">
                  <c:v>3/16 - 22/2014</c:v>
                </c:pt>
                <c:pt idx="89">
                  <c:v>3/23 - 29/2014</c:v>
                </c:pt>
                <c:pt idx="90">
                  <c:v>3/30 - 4/5/2014</c:v>
                </c:pt>
                <c:pt idx="91">
                  <c:v>4/6 - 12/2014</c:v>
                </c:pt>
                <c:pt idx="92">
                  <c:v>4/13 - 19/2014</c:v>
                </c:pt>
                <c:pt idx="93">
                  <c:v>4/20 - 26/2014</c:v>
                </c:pt>
                <c:pt idx="94">
                  <c:v>4/27 - 5/3/2014</c:v>
                </c:pt>
                <c:pt idx="95">
                  <c:v>5/4 - 10/2014</c:v>
                </c:pt>
                <c:pt idx="96">
                  <c:v>5/11 - 17/2014</c:v>
                </c:pt>
                <c:pt idx="97">
                  <c:v>5/18 - 24/2014</c:v>
                </c:pt>
                <c:pt idx="98">
                  <c:v>5/25 - 31/2014</c:v>
                </c:pt>
                <c:pt idx="99">
                  <c:v>6/1 - 7/2014</c:v>
                </c:pt>
                <c:pt idx="100">
                  <c:v>6/8 - 14/2014</c:v>
                </c:pt>
                <c:pt idx="101">
                  <c:v>6/15 - 21/2014</c:v>
                </c:pt>
                <c:pt idx="102">
                  <c:v>6/22 - 28/2014</c:v>
                </c:pt>
                <c:pt idx="103">
                  <c:v>6/29 - 7/5/2014</c:v>
                </c:pt>
                <c:pt idx="104">
                  <c:v>7/6 - 12/2014</c:v>
                </c:pt>
                <c:pt idx="105">
                  <c:v>7/13 - 19/2014</c:v>
                </c:pt>
                <c:pt idx="106">
                  <c:v>7/20 - 26/2014</c:v>
                </c:pt>
                <c:pt idx="107">
                  <c:v>7/27 - 8/2/2014</c:v>
                </c:pt>
                <c:pt idx="108">
                  <c:v>8/3 - 9/2014</c:v>
                </c:pt>
                <c:pt idx="109">
                  <c:v>8/10 - 16/2014</c:v>
                </c:pt>
                <c:pt idx="110">
                  <c:v>8/17 - 23/2014</c:v>
                </c:pt>
                <c:pt idx="111">
                  <c:v>8/24 - 30/2014</c:v>
                </c:pt>
                <c:pt idx="112">
                  <c:v>8/31 - 9/6/2014</c:v>
                </c:pt>
                <c:pt idx="113">
                  <c:v>9/7 - 9/13/2014</c:v>
                </c:pt>
                <c:pt idx="114">
                  <c:v>9/14 - 9/20/2014</c:v>
                </c:pt>
                <c:pt idx="115">
                  <c:v>9/21 - 27/2014</c:v>
                </c:pt>
                <c:pt idx="116">
                  <c:v>9/28 - 10/4/2014</c:v>
                </c:pt>
                <c:pt idx="117">
                  <c:v>10/5 - 11/2014</c:v>
                </c:pt>
                <c:pt idx="118">
                  <c:v>10/12 - 18/2014</c:v>
                </c:pt>
                <c:pt idx="119">
                  <c:v>10/19 - 25/2014</c:v>
                </c:pt>
                <c:pt idx="120">
                  <c:v>10/26 - 11/1/2014</c:v>
                </c:pt>
                <c:pt idx="121">
                  <c:v>11/2 - 8/2014</c:v>
                </c:pt>
                <c:pt idx="122">
                  <c:v>11/9 - 15/2014</c:v>
                </c:pt>
                <c:pt idx="123">
                  <c:v>11/16 - 22/2014</c:v>
                </c:pt>
                <c:pt idx="124">
                  <c:v>11/23 - 29/2014</c:v>
                </c:pt>
                <c:pt idx="125">
                  <c:v>11/30 - 12/6/2014</c:v>
                </c:pt>
                <c:pt idx="126">
                  <c:v>12/7 - 13/2014</c:v>
                </c:pt>
                <c:pt idx="127">
                  <c:v>12//14 - 20/2014</c:v>
                </c:pt>
                <c:pt idx="128">
                  <c:v>12/21 - 27/2014</c:v>
                </c:pt>
                <c:pt idx="129">
                  <c:v>12/28/2014 - 1/3/2015</c:v>
                </c:pt>
                <c:pt idx="130">
                  <c:v>1/4 - 10/2015</c:v>
                </c:pt>
                <c:pt idx="131">
                  <c:v>1/11 - 17/2015</c:v>
                </c:pt>
                <c:pt idx="132">
                  <c:v>1/18 - 24/2015</c:v>
                </c:pt>
                <c:pt idx="133">
                  <c:v>1/25 - 31/2015</c:v>
                </c:pt>
                <c:pt idx="134">
                  <c:v>2/1 - 7/2015</c:v>
                </c:pt>
                <c:pt idx="135">
                  <c:v>2/8 - 14/2015</c:v>
                </c:pt>
                <c:pt idx="136">
                  <c:v>2/15 - 21/2015</c:v>
                </c:pt>
                <c:pt idx="137">
                  <c:v>2/22 - 28/2015</c:v>
                </c:pt>
                <c:pt idx="138">
                  <c:v>3/1 - 7/2015</c:v>
                </c:pt>
                <c:pt idx="139">
                  <c:v>3/8 - 14/2015</c:v>
                </c:pt>
                <c:pt idx="140">
                  <c:v>3/15 - 21/2015</c:v>
                </c:pt>
                <c:pt idx="141">
                  <c:v>3/22 - 28/2015</c:v>
                </c:pt>
                <c:pt idx="142">
                  <c:v>3/29 - 4/4/2015</c:v>
                </c:pt>
                <c:pt idx="143">
                  <c:v>4/5 - 11/2015</c:v>
                </c:pt>
                <c:pt idx="144">
                  <c:v>4/12 - 18/2015</c:v>
                </c:pt>
                <c:pt idx="145">
                  <c:v>4/19 - 25/2015</c:v>
                </c:pt>
                <c:pt idx="146">
                  <c:v>4/26 - 5/2/2015</c:v>
                </c:pt>
                <c:pt idx="147">
                  <c:v>5/3 - 9/2015</c:v>
                </c:pt>
                <c:pt idx="148">
                  <c:v>5/10 - 16/2015</c:v>
                </c:pt>
              </c:strCache>
            </c:strRef>
          </c:cat>
          <c:val>
            <c:numRef>
              <c:f>Sheet1!$F$2:$F$150</c:f>
              <c:numCache>
                <c:formatCode>0%</c:formatCode>
                <c:ptCount val="149"/>
                <c:pt idx="0">
                  <c:v>0</c:v>
                </c:pt>
                <c:pt idx="1">
                  <c:v>0</c:v>
                </c:pt>
                <c:pt idx="2">
                  <c:v>0</c:v>
                </c:pt>
                <c:pt idx="3">
                  <c:v>0</c:v>
                </c:pt>
                <c:pt idx="4">
                  <c:v>2.6315789473684209E-2</c:v>
                </c:pt>
                <c:pt idx="5">
                  <c:v>0</c:v>
                </c:pt>
                <c:pt idx="6">
                  <c:v>0</c:v>
                </c:pt>
                <c:pt idx="7">
                  <c:v>0</c:v>
                </c:pt>
                <c:pt idx="8">
                  <c:v>0</c:v>
                </c:pt>
                <c:pt idx="9">
                  <c:v>0</c:v>
                </c:pt>
                <c:pt idx="10">
                  <c:v>0</c:v>
                </c:pt>
                <c:pt idx="11">
                  <c:v>0</c:v>
                </c:pt>
                <c:pt idx="12">
                  <c:v>0.04</c:v>
                </c:pt>
                <c:pt idx="13">
                  <c:v>0</c:v>
                </c:pt>
                <c:pt idx="14">
                  <c:v>4.2553191489361701E-2</c:v>
                </c:pt>
                <c:pt idx="15">
                  <c:v>2.0408163265306121E-2</c:v>
                </c:pt>
                <c:pt idx="16">
                  <c:v>3.9215686274509803E-2</c:v>
                </c:pt>
                <c:pt idx="17">
                  <c:v>0</c:v>
                </c:pt>
                <c:pt idx="18">
                  <c:v>0.13333333333333333</c:v>
                </c:pt>
                <c:pt idx="19">
                  <c:v>0.12195121951219512</c:v>
                </c:pt>
                <c:pt idx="20">
                  <c:v>0.38</c:v>
                </c:pt>
                <c:pt idx="21">
                  <c:v>0.26190476190476192</c:v>
                </c:pt>
                <c:pt idx="22">
                  <c:v>0.36363636363636365</c:v>
                </c:pt>
                <c:pt idx="23">
                  <c:v>0.40707964601769914</c:v>
                </c:pt>
                <c:pt idx="24">
                  <c:v>0.36090225563909772</c:v>
                </c:pt>
                <c:pt idx="25">
                  <c:v>0.35897435897435898</c:v>
                </c:pt>
                <c:pt idx="26">
                  <c:v>0.32380952380952382</c:v>
                </c:pt>
                <c:pt idx="27">
                  <c:v>0.28999999999999998</c:v>
                </c:pt>
                <c:pt idx="28">
                  <c:v>0.24096385542168675</c:v>
                </c:pt>
                <c:pt idx="29">
                  <c:v>0.21428571428571427</c:v>
                </c:pt>
                <c:pt idx="30">
                  <c:v>0.25961538461538464</c:v>
                </c:pt>
                <c:pt idx="31">
                  <c:v>0.2558139534883721</c:v>
                </c:pt>
                <c:pt idx="32">
                  <c:v>0.23809523809523808</c:v>
                </c:pt>
                <c:pt idx="33">
                  <c:v>0.19696969696969696</c:v>
                </c:pt>
                <c:pt idx="34">
                  <c:v>0.22666666666666666</c:v>
                </c:pt>
                <c:pt idx="35">
                  <c:v>0.12631578947368421</c:v>
                </c:pt>
                <c:pt idx="36">
                  <c:v>0.15662650602409639</c:v>
                </c:pt>
                <c:pt idx="37">
                  <c:v>9.8765432098765427E-2</c:v>
                </c:pt>
                <c:pt idx="38">
                  <c:v>0.15789473684210525</c:v>
                </c:pt>
                <c:pt idx="39">
                  <c:v>6.8965517241379309E-2</c:v>
                </c:pt>
                <c:pt idx="40">
                  <c:v>9.45945945945946E-2</c:v>
                </c:pt>
                <c:pt idx="41">
                  <c:v>1.8518518518518517E-2</c:v>
                </c:pt>
                <c:pt idx="42">
                  <c:v>0.125</c:v>
                </c:pt>
                <c:pt idx="43">
                  <c:v>4.5454545454545456E-2</c:v>
                </c:pt>
                <c:pt idx="44">
                  <c:v>6.3829787234042548E-2</c:v>
                </c:pt>
                <c:pt idx="45">
                  <c:v>0</c:v>
                </c:pt>
                <c:pt idx="46">
                  <c:v>5.128205128205128E-2</c:v>
                </c:pt>
                <c:pt idx="47">
                  <c:v>0</c:v>
                </c:pt>
                <c:pt idx="48">
                  <c:v>2.5000000000000001E-2</c:v>
                </c:pt>
                <c:pt idx="49">
                  <c:v>0</c:v>
                </c:pt>
                <c:pt idx="50">
                  <c:v>0</c:v>
                </c:pt>
                <c:pt idx="51">
                  <c:v>0</c:v>
                </c:pt>
                <c:pt idx="52">
                  <c:v>0</c:v>
                </c:pt>
                <c:pt idx="53">
                  <c:v>0</c:v>
                </c:pt>
                <c:pt idx="54">
                  <c:v>1.8867924528301886E-2</c:v>
                </c:pt>
                <c:pt idx="55">
                  <c:v>0</c:v>
                </c:pt>
                <c:pt idx="56">
                  <c:v>0</c:v>
                </c:pt>
                <c:pt idx="57">
                  <c:v>2.7777777777777776E-2</c:v>
                </c:pt>
                <c:pt idx="58">
                  <c:v>0</c:v>
                </c:pt>
                <c:pt idx="59">
                  <c:v>0</c:v>
                </c:pt>
                <c:pt idx="60">
                  <c:v>0</c:v>
                </c:pt>
                <c:pt idx="61">
                  <c:v>0</c:v>
                </c:pt>
                <c:pt idx="62">
                  <c:v>0</c:v>
                </c:pt>
                <c:pt idx="63">
                  <c:v>0.05</c:v>
                </c:pt>
                <c:pt idx="64">
                  <c:v>1.7241379310344827E-2</c:v>
                </c:pt>
                <c:pt idx="65">
                  <c:v>2.9850746268656716E-2</c:v>
                </c:pt>
                <c:pt idx="66">
                  <c:v>0</c:v>
                </c:pt>
                <c:pt idx="67">
                  <c:v>3.5714285714285712E-2</c:v>
                </c:pt>
                <c:pt idx="68">
                  <c:v>1.4705882352941176E-2</c:v>
                </c:pt>
                <c:pt idx="69">
                  <c:v>5.9701492537313432E-2</c:v>
                </c:pt>
                <c:pt idx="70">
                  <c:v>0.13513513513513514</c:v>
                </c:pt>
                <c:pt idx="71">
                  <c:v>0.22413793103448276</c:v>
                </c:pt>
                <c:pt idx="72">
                  <c:v>0.16176470588235295</c:v>
                </c:pt>
                <c:pt idx="73">
                  <c:v>0.25301204819277107</c:v>
                </c:pt>
                <c:pt idx="74">
                  <c:v>0.35483870967741937</c:v>
                </c:pt>
                <c:pt idx="75">
                  <c:v>0.38541666666666669</c:v>
                </c:pt>
                <c:pt idx="76">
                  <c:v>0.38532110091743121</c:v>
                </c:pt>
                <c:pt idx="77">
                  <c:v>0.42537313432835822</c:v>
                </c:pt>
                <c:pt idx="78">
                  <c:v>0.35869565217391303</c:v>
                </c:pt>
                <c:pt idx="79">
                  <c:v>0.4098360655737705</c:v>
                </c:pt>
                <c:pt idx="80">
                  <c:v>0.30769230769230771</c:v>
                </c:pt>
                <c:pt idx="81">
                  <c:v>0.16176470588235295</c:v>
                </c:pt>
                <c:pt idx="82">
                  <c:v>0.11475409836065574</c:v>
                </c:pt>
                <c:pt idx="83">
                  <c:v>0.13461538461538461</c:v>
                </c:pt>
                <c:pt idx="84">
                  <c:v>9.0909090909090912E-2</c:v>
                </c:pt>
                <c:pt idx="85">
                  <c:v>0.10810810810810811</c:v>
                </c:pt>
                <c:pt idx="86">
                  <c:v>0.08</c:v>
                </c:pt>
                <c:pt idx="87">
                  <c:v>2.8571428571428571E-2</c:v>
                </c:pt>
                <c:pt idx="88">
                  <c:v>8.1081081081081086E-2</c:v>
                </c:pt>
                <c:pt idx="89">
                  <c:v>8.6206896551724144E-2</c:v>
                </c:pt>
                <c:pt idx="90">
                  <c:v>0.13235294117647059</c:v>
                </c:pt>
                <c:pt idx="91">
                  <c:v>0.11594202898550725</c:v>
                </c:pt>
                <c:pt idx="92">
                  <c:v>0.13207547169811321</c:v>
                </c:pt>
                <c:pt idx="93">
                  <c:v>2.0833333333333332E-2</c:v>
                </c:pt>
                <c:pt idx="94">
                  <c:v>6.8181818181818177E-2</c:v>
                </c:pt>
                <c:pt idx="95">
                  <c:v>5.5555555555555552E-2</c:v>
                </c:pt>
                <c:pt idx="96">
                  <c:v>3.2786885245901641E-2</c:v>
                </c:pt>
                <c:pt idx="97">
                  <c:v>6.5217391304347824E-2</c:v>
                </c:pt>
                <c:pt idx="98">
                  <c:v>1.9607843137254902E-2</c:v>
                </c:pt>
                <c:pt idx="99">
                  <c:v>2.8571428571428571E-2</c:v>
                </c:pt>
                <c:pt idx="100">
                  <c:v>0</c:v>
                </c:pt>
                <c:pt idx="101">
                  <c:v>2.4390243902439025E-2</c:v>
                </c:pt>
                <c:pt idx="102">
                  <c:v>0</c:v>
                </c:pt>
                <c:pt idx="103">
                  <c:v>3.7037037037037035E-2</c:v>
                </c:pt>
                <c:pt idx="104">
                  <c:v>0</c:v>
                </c:pt>
                <c:pt idx="105">
                  <c:v>0</c:v>
                </c:pt>
                <c:pt idx="106">
                  <c:v>2.564102564102564E-2</c:v>
                </c:pt>
                <c:pt idx="107">
                  <c:v>0</c:v>
                </c:pt>
                <c:pt idx="108">
                  <c:v>0</c:v>
                </c:pt>
                <c:pt idx="109">
                  <c:v>2.3255813953488372E-2</c:v>
                </c:pt>
                <c:pt idx="110">
                  <c:v>0</c:v>
                </c:pt>
                <c:pt idx="111">
                  <c:v>0</c:v>
                </c:pt>
                <c:pt idx="112">
                  <c:v>0</c:v>
                </c:pt>
                <c:pt idx="113">
                  <c:v>0</c:v>
                </c:pt>
                <c:pt idx="114">
                  <c:v>1.8518518518518517E-2</c:v>
                </c:pt>
                <c:pt idx="115">
                  <c:v>0</c:v>
                </c:pt>
                <c:pt idx="116">
                  <c:v>2.564102564102564E-2</c:v>
                </c:pt>
                <c:pt idx="117">
                  <c:v>0</c:v>
                </c:pt>
                <c:pt idx="118">
                  <c:v>0.02</c:v>
                </c:pt>
                <c:pt idx="119">
                  <c:v>2.1739130434782608E-2</c:v>
                </c:pt>
                <c:pt idx="120">
                  <c:v>2.1739130434782608E-2</c:v>
                </c:pt>
                <c:pt idx="121">
                  <c:v>2.2727272727272728E-2</c:v>
                </c:pt>
                <c:pt idx="122">
                  <c:v>1.8181818181818181E-2</c:v>
                </c:pt>
                <c:pt idx="123">
                  <c:v>0.1111111111111111</c:v>
                </c:pt>
                <c:pt idx="124">
                  <c:v>0.22972972972972974</c:v>
                </c:pt>
                <c:pt idx="125">
                  <c:v>0.33333333333333331</c:v>
                </c:pt>
                <c:pt idx="126">
                  <c:v>0.47499999999999998</c:v>
                </c:pt>
                <c:pt idx="127">
                  <c:v>0.47794117647058826</c:v>
                </c:pt>
                <c:pt idx="128">
                  <c:v>0.43448275862068964</c:v>
                </c:pt>
                <c:pt idx="129">
                  <c:v>0.31007751937984496</c:v>
                </c:pt>
                <c:pt idx="130">
                  <c:v>0.29032258064516131</c:v>
                </c:pt>
                <c:pt idx="131">
                  <c:v>0.2608695652173913</c:v>
                </c:pt>
                <c:pt idx="132">
                  <c:v>0.31775700934579437</c:v>
                </c:pt>
                <c:pt idx="133">
                  <c:v>0.38202247191011235</c:v>
                </c:pt>
                <c:pt idx="134">
                  <c:v>0.2413793103448276</c:v>
                </c:pt>
                <c:pt idx="135">
                  <c:v>0.24489795918367346</c:v>
                </c:pt>
                <c:pt idx="136">
                  <c:v>0.26436781609195403</c:v>
                </c:pt>
                <c:pt idx="137">
                  <c:v>0.28915662650602408</c:v>
                </c:pt>
                <c:pt idx="138">
                  <c:v>0.24705882352941178</c:v>
                </c:pt>
                <c:pt idx="139">
                  <c:v>0.15714285714285714</c:v>
                </c:pt>
                <c:pt idx="140">
                  <c:v>0.30434782608695654</c:v>
                </c:pt>
                <c:pt idx="141">
                  <c:v>0.28431372549019607</c:v>
                </c:pt>
                <c:pt idx="142">
                  <c:v>0.20588235294117646</c:v>
                </c:pt>
                <c:pt idx="143">
                  <c:v>0.12941176470588237</c:v>
                </c:pt>
                <c:pt idx="144">
                  <c:v>0.16438356164383561</c:v>
                </c:pt>
                <c:pt idx="145">
                  <c:v>4.8387096774193547E-2</c:v>
                </c:pt>
                <c:pt idx="146">
                  <c:v>1.4285714285714285E-2</c:v>
                </c:pt>
                <c:pt idx="147">
                  <c:v>0.05</c:v>
                </c:pt>
                <c:pt idx="148">
                  <c:v>0</c:v>
                </c:pt>
              </c:numCache>
            </c:numRef>
          </c:val>
          <c:smooth val="0"/>
        </c:ser>
        <c:dLbls>
          <c:showLegendKey val="0"/>
          <c:showVal val="0"/>
          <c:showCatName val="0"/>
          <c:showSerName val="0"/>
          <c:showPercent val="0"/>
          <c:showBubbleSize val="0"/>
        </c:dLbls>
        <c:marker val="1"/>
        <c:smooth val="0"/>
        <c:axId val="142638464"/>
        <c:axId val="142636928"/>
      </c:lineChart>
      <c:catAx>
        <c:axId val="142624640"/>
        <c:scaling>
          <c:orientation val="minMax"/>
        </c:scaling>
        <c:delete val="0"/>
        <c:axPos val="b"/>
        <c:title>
          <c:tx>
            <c:rich>
              <a:bodyPr/>
              <a:lstStyle/>
              <a:p>
                <a:pPr>
                  <a:defRPr sz="1475" b="0" i="0" u="none" strike="noStrike" baseline="0">
                    <a:solidFill>
                      <a:srgbClr val="000000"/>
                    </a:solidFill>
                    <a:latin typeface="新細明體"/>
                    <a:ea typeface="新細明體"/>
                    <a:cs typeface="新細明體"/>
                  </a:defRPr>
                </a:pPr>
                <a:r>
                  <a:rPr lang="en-US"/>
                  <a:t>by week</a:t>
                </a:r>
              </a:p>
            </c:rich>
          </c:tx>
          <c:layout>
            <c:manualLayout>
              <c:xMode val="edge"/>
              <c:yMode val="edge"/>
              <c:x val="0.32000040224856952"/>
              <c:y val="0.88492885757701334"/>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2700000" vert="horz"/>
          <a:lstStyle/>
          <a:p>
            <a:pPr>
              <a:defRPr sz="800" b="0" i="0" u="none" strike="noStrike" baseline="0">
                <a:solidFill>
                  <a:srgbClr val="000000"/>
                </a:solidFill>
                <a:latin typeface="新細明體"/>
                <a:ea typeface="新細明體"/>
                <a:cs typeface="新細明體"/>
              </a:defRPr>
            </a:pPr>
            <a:endParaRPr lang="en-US"/>
          </a:p>
        </c:txPr>
        <c:crossAx val="142635008"/>
        <c:crosses val="autoZero"/>
        <c:auto val="1"/>
        <c:lblAlgn val="ctr"/>
        <c:lblOffset val="100"/>
        <c:noMultiLvlLbl val="0"/>
      </c:catAx>
      <c:valAx>
        <c:axId val="142635008"/>
        <c:scaling>
          <c:orientation val="minMax"/>
        </c:scaling>
        <c:delete val="0"/>
        <c:axPos val="l"/>
        <c:majorGridlines>
          <c:spPr>
            <a:ln w="3175">
              <a:solidFill>
                <a:srgbClr val="000000"/>
              </a:solidFill>
              <a:prstDash val="solid"/>
            </a:ln>
          </c:spPr>
        </c:majorGridlines>
        <c:title>
          <c:tx>
            <c:rich>
              <a:bodyPr/>
              <a:lstStyle/>
              <a:p>
                <a:pPr>
                  <a:defRPr sz="1475" b="0" i="0" u="none" strike="noStrike" baseline="0">
                    <a:solidFill>
                      <a:srgbClr val="000000"/>
                    </a:solidFill>
                    <a:latin typeface="新細明體"/>
                    <a:ea typeface="新細明體"/>
                    <a:cs typeface="新細明體"/>
                  </a:defRPr>
                </a:pPr>
                <a:r>
                  <a:rPr lang="en-US" baseline="0"/>
                  <a:t># of </a:t>
                </a:r>
                <a:r>
                  <a:rPr lang="en-US"/>
                  <a:t> positive samples</a:t>
                </a:r>
              </a:p>
            </c:rich>
          </c:tx>
          <c:layout>
            <c:manualLayout>
              <c:xMode val="edge"/>
              <c:yMode val="edge"/>
              <c:x val="2.8034926031973276E-2"/>
              <c:y val="0.11049366436850895"/>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1475" b="0" i="0" u="none" strike="noStrike" baseline="0">
                <a:solidFill>
                  <a:srgbClr val="000000"/>
                </a:solidFill>
                <a:latin typeface="新細明體"/>
                <a:ea typeface="新細明體"/>
                <a:cs typeface="新細明體"/>
              </a:defRPr>
            </a:pPr>
            <a:endParaRPr lang="en-US"/>
          </a:p>
        </c:txPr>
        <c:crossAx val="142624640"/>
        <c:crosses val="autoZero"/>
        <c:crossBetween val="between"/>
      </c:valAx>
      <c:valAx>
        <c:axId val="142636928"/>
        <c:scaling>
          <c:orientation val="minMax"/>
        </c:scaling>
        <c:delete val="0"/>
        <c:axPos val="r"/>
        <c:numFmt formatCode="0%" sourceLinked="1"/>
        <c:majorTickMark val="out"/>
        <c:minorTickMark val="none"/>
        <c:tickLblPos val="nextTo"/>
        <c:crossAx val="142638464"/>
        <c:crosses val="max"/>
        <c:crossBetween val="between"/>
      </c:valAx>
      <c:catAx>
        <c:axId val="142638464"/>
        <c:scaling>
          <c:orientation val="minMax"/>
        </c:scaling>
        <c:delete val="1"/>
        <c:axPos val="b"/>
        <c:majorTickMark val="out"/>
        <c:minorTickMark val="none"/>
        <c:tickLblPos val="nextTo"/>
        <c:crossAx val="142636928"/>
        <c:crosses val="autoZero"/>
        <c:auto val="1"/>
        <c:lblAlgn val="ctr"/>
        <c:lblOffset val="100"/>
        <c:noMultiLvlLbl val="0"/>
      </c:catAx>
      <c:spPr>
        <a:solidFill>
          <a:srgbClr val="FFFFFF"/>
        </a:solidFill>
        <a:ln w="12700">
          <a:solidFill>
            <a:srgbClr val="000000"/>
          </a:solidFill>
          <a:prstDash val="solid"/>
        </a:ln>
      </c:spPr>
    </c:plotArea>
    <c:legend>
      <c:legendPos val="r"/>
      <c:layout>
        <c:manualLayout>
          <c:xMode val="edge"/>
          <c:yMode val="edge"/>
          <c:x val="0.90253236101169176"/>
          <c:y val="0.15344660864760326"/>
          <c:w val="8.8208418392145424E-2"/>
          <c:h val="0.24771176330231448"/>
        </c:manualLayout>
      </c:layout>
      <c:overlay val="0"/>
      <c:spPr>
        <a:solidFill>
          <a:srgbClr val="FFFFFF"/>
        </a:solidFill>
        <a:ln w="3175">
          <a:solidFill>
            <a:srgbClr val="000000"/>
          </a:solidFill>
          <a:prstDash val="solid"/>
        </a:ln>
      </c:spPr>
      <c:txPr>
        <a:bodyPr/>
        <a:lstStyle/>
        <a:p>
          <a:pPr>
            <a:defRPr sz="1355" b="0" i="0" u="none" strike="noStrike" baseline="0">
              <a:solidFill>
                <a:srgbClr val="000000"/>
              </a:solidFill>
              <a:latin typeface="新細明體"/>
              <a:ea typeface="新細明體"/>
              <a:cs typeface="新細明體"/>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475" b="0" i="0" u="none" strike="noStrike" baseline="0">
          <a:solidFill>
            <a:srgbClr val="000000"/>
          </a:solidFill>
          <a:latin typeface="新細明體"/>
          <a:ea typeface="新細明體"/>
          <a:cs typeface="新細明體"/>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75" b="0" i="0" u="none" strike="noStrike" baseline="0">
                <a:solidFill>
                  <a:srgbClr val="000000"/>
                </a:solidFill>
                <a:latin typeface="新細明體"/>
                <a:ea typeface="新細明體"/>
                <a:cs typeface="新細明體"/>
              </a:defRPr>
            </a:pPr>
            <a:r>
              <a:rPr lang="en-US" b="1" dirty="0"/>
              <a:t>Weekly #</a:t>
            </a:r>
            <a:r>
              <a:rPr lang="en-US" b="1" baseline="0" dirty="0"/>
              <a:t> positive </a:t>
            </a:r>
            <a:r>
              <a:rPr lang="en-US" b="1" u="sng" baseline="0" dirty="0" err="1"/>
              <a:t>hMPV</a:t>
            </a:r>
            <a:r>
              <a:rPr lang="en-US" b="1" baseline="0" dirty="0"/>
              <a:t> </a:t>
            </a:r>
            <a:r>
              <a:rPr lang="en-US" b="1" dirty="0"/>
              <a:t>(As of 5/9/2015)</a:t>
            </a:r>
          </a:p>
        </c:rich>
      </c:tx>
      <c:layout>
        <c:manualLayout>
          <c:xMode val="edge"/>
          <c:yMode val="edge"/>
          <c:x val="0.14941194634407726"/>
          <c:y val="3.0534432223209451E-2"/>
        </c:manualLayout>
      </c:layout>
      <c:overlay val="0"/>
      <c:spPr>
        <a:noFill/>
        <a:ln w="25400">
          <a:noFill/>
        </a:ln>
      </c:spPr>
    </c:title>
    <c:autoTitleDeleted val="0"/>
    <c:plotArea>
      <c:layout>
        <c:manualLayout>
          <c:layoutTarget val="inner"/>
          <c:xMode val="edge"/>
          <c:yMode val="edge"/>
          <c:x val="0.1552942737620514"/>
          <c:y val="0.17862618722852133"/>
          <c:w val="0.620000623277281"/>
          <c:h val="0.54656559852829611"/>
        </c:manualLayout>
      </c:layout>
      <c:barChart>
        <c:barDir val="col"/>
        <c:grouping val="clustered"/>
        <c:varyColors val="0"/>
        <c:ser>
          <c:idx val="0"/>
          <c:order val="0"/>
          <c:tx>
            <c:strRef>
              <c:f>Sheet1!$L$1</c:f>
              <c:strCache>
                <c:ptCount val="1"/>
                <c:pt idx="0">
                  <c:v>hMPV</c:v>
                </c:pt>
              </c:strCache>
            </c:strRef>
          </c:tx>
          <c:spPr>
            <a:solidFill>
              <a:srgbClr val="9999FF"/>
            </a:solidFill>
            <a:ln w="12700">
              <a:solidFill>
                <a:srgbClr val="000000"/>
              </a:solidFill>
              <a:prstDash val="solid"/>
            </a:ln>
          </c:spPr>
          <c:invertIfNegative val="0"/>
          <c:cat>
            <c:strRef>
              <c:f>Sheet1!$A$2:$A$190</c:f>
              <c:strCache>
                <c:ptCount val="189"/>
                <c:pt idx="0">
                  <c:v>Sep.25-Oct.1/2011</c:v>
                </c:pt>
                <c:pt idx="1">
                  <c:v>Oct.2-8/2011</c:v>
                </c:pt>
                <c:pt idx="2">
                  <c:v>Oct.9-15/2011</c:v>
                </c:pt>
                <c:pt idx="3">
                  <c:v>Oct.16-22/2011</c:v>
                </c:pt>
                <c:pt idx="4">
                  <c:v>Oct. 23-29/2011</c:v>
                </c:pt>
                <c:pt idx="5">
                  <c:v>Oct.30-Nov.5/2011</c:v>
                </c:pt>
                <c:pt idx="6">
                  <c:v>Nov. 6-12/2011</c:v>
                </c:pt>
                <c:pt idx="7">
                  <c:v>Nov. 13-19/2011</c:v>
                </c:pt>
                <c:pt idx="8">
                  <c:v>Nov.20-26/2011</c:v>
                </c:pt>
                <c:pt idx="9">
                  <c:v>Nov.27-Dec.3/2011</c:v>
                </c:pt>
                <c:pt idx="10">
                  <c:v>Dec. 4-10/2011</c:v>
                </c:pt>
                <c:pt idx="11">
                  <c:v>Dec. 11-17/2011</c:v>
                </c:pt>
                <c:pt idx="12">
                  <c:v>Dec. 18-24/2011</c:v>
                </c:pt>
                <c:pt idx="13">
                  <c:v>Dec. 25-31/2011</c:v>
                </c:pt>
                <c:pt idx="14">
                  <c:v>Jan.1-7/2012</c:v>
                </c:pt>
                <c:pt idx="15">
                  <c:v>Jan. 8-14/2012</c:v>
                </c:pt>
                <c:pt idx="16">
                  <c:v>Jan. 15-21/2012</c:v>
                </c:pt>
                <c:pt idx="17">
                  <c:v>Jan. 22-28/2012</c:v>
                </c:pt>
                <c:pt idx="18">
                  <c:v>Jan. 29- Feb. 4/2012</c:v>
                </c:pt>
                <c:pt idx="19">
                  <c:v>Feb. 5-11/2012</c:v>
                </c:pt>
                <c:pt idx="20">
                  <c:v>Feb. 12-18/2012</c:v>
                </c:pt>
                <c:pt idx="21">
                  <c:v>Feb. 19-25/2012</c:v>
                </c:pt>
                <c:pt idx="22">
                  <c:v>Feb. 26- March 3/2012</c:v>
                </c:pt>
                <c:pt idx="23">
                  <c:v>March 4-10/2012</c:v>
                </c:pt>
                <c:pt idx="24">
                  <c:v>March 11-17/2012</c:v>
                </c:pt>
                <c:pt idx="25">
                  <c:v>March 18 - 24/2012</c:v>
                </c:pt>
                <c:pt idx="26">
                  <c:v>March 25- 31/2012</c:v>
                </c:pt>
                <c:pt idx="27">
                  <c:v>April 1-7/2012</c:v>
                </c:pt>
                <c:pt idx="28">
                  <c:v>April 8-14/2012</c:v>
                </c:pt>
                <c:pt idx="29">
                  <c:v>April 15-21/2012</c:v>
                </c:pt>
                <c:pt idx="30">
                  <c:v>April 22-28/2012</c:v>
                </c:pt>
                <c:pt idx="31">
                  <c:v>April 29- May 5/2012</c:v>
                </c:pt>
                <c:pt idx="32">
                  <c:v>May 6-12/2012</c:v>
                </c:pt>
                <c:pt idx="33">
                  <c:v>May 13-19/2012</c:v>
                </c:pt>
                <c:pt idx="34">
                  <c:v>May 20-26/2012</c:v>
                </c:pt>
                <c:pt idx="35">
                  <c:v>May 27-June 2/2012</c:v>
                </c:pt>
                <c:pt idx="36">
                  <c:v>June 3-9/2012</c:v>
                </c:pt>
                <c:pt idx="37">
                  <c:v>June 10-16/2012</c:v>
                </c:pt>
                <c:pt idx="38">
                  <c:v>June 17-23/2012</c:v>
                </c:pt>
                <c:pt idx="39">
                  <c:v>June 24-30/2012</c:v>
                </c:pt>
                <c:pt idx="40">
                  <c:v>July 1-7/2012</c:v>
                </c:pt>
                <c:pt idx="41">
                  <c:v>July 8-14/2012</c:v>
                </c:pt>
                <c:pt idx="42">
                  <c:v>July 15-21/2012</c:v>
                </c:pt>
                <c:pt idx="43">
                  <c:v>July 22-28/2012</c:v>
                </c:pt>
                <c:pt idx="44">
                  <c:v>July 29- Aug.4</c:v>
                </c:pt>
                <c:pt idx="45">
                  <c:v>Aug. 5-11/2012</c:v>
                </c:pt>
                <c:pt idx="46">
                  <c:v>Aug. 12-18/2012</c:v>
                </c:pt>
                <c:pt idx="47">
                  <c:v>Aug. 18-25/2012</c:v>
                </c:pt>
                <c:pt idx="48">
                  <c:v>Aug. 26- Sept 1/2012</c:v>
                </c:pt>
                <c:pt idx="49">
                  <c:v>Sept 2-8/2012</c:v>
                </c:pt>
                <c:pt idx="50">
                  <c:v>Sept 9-15/2012</c:v>
                </c:pt>
                <c:pt idx="51">
                  <c:v>Sept 16-22/2012</c:v>
                </c:pt>
                <c:pt idx="52">
                  <c:v>Sept 23-29/2012</c:v>
                </c:pt>
                <c:pt idx="53">
                  <c:v>Sept 30- Oct. 6/2012</c:v>
                </c:pt>
                <c:pt idx="54">
                  <c:v>Oct. 7-13/2012</c:v>
                </c:pt>
                <c:pt idx="55">
                  <c:v>Oct. 14-20/2012</c:v>
                </c:pt>
                <c:pt idx="56">
                  <c:v>Oct. 21-27/2012</c:v>
                </c:pt>
                <c:pt idx="57">
                  <c:v>Oct. 28 - Nov. 3/2012</c:v>
                </c:pt>
                <c:pt idx="58">
                  <c:v>Nov.4-10/2012</c:v>
                </c:pt>
                <c:pt idx="59">
                  <c:v>Nov. 11-17/2012</c:v>
                </c:pt>
                <c:pt idx="60">
                  <c:v>Nov.18-24/2012</c:v>
                </c:pt>
                <c:pt idx="61">
                  <c:v>Nov.25- Dec.1/2012</c:v>
                </c:pt>
                <c:pt idx="62">
                  <c:v>Dec. 2-8/2012</c:v>
                </c:pt>
                <c:pt idx="63">
                  <c:v>Dec. 9-15/2012</c:v>
                </c:pt>
                <c:pt idx="64">
                  <c:v>Dec. 16-22/2012</c:v>
                </c:pt>
                <c:pt idx="65">
                  <c:v>Dec. 23-29/2012</c:v>
                </c:pt>
                <c:pt idx="66">
                  <c:v>Dec. 30/2012- Jan. 5/2013</c:v>
                </c:pt>
                <c:pt idx="67">
                  <c:v>Jan. 6-12/2013</c:v>
                </c:pt>
                <c:pt idx="68">
                  <c:v>Jan.13-19/2013</c:v>
                </c:pt>
                <c:pt idx="69">
                  <c:v>Jan. 20 - 26/2013</c:v>
                </c:pt>
                <c:pt idx="70">
                  <c:v>Jan. 27 - Feb. 2/2013</c:v>
                </c:pt>
                <c:pt idx="71">
                  <c:v>2/3 - 9/2013</c:v>
                </c:pt>
                <c:pt idx="72">
                  <c:v>2/10 - 16/2013</c:v>
                </c:pt>
                <c:pt idx="73">
                  <c:v>2/17 - 23/2013</c:v>
                </c:pt>
                <c:pt idx="74">
                  <c:v>2/24 - 3/2/2013</c:v>
                </c:pt>
                <c:pt idx="75">
                  <c:v>3/3 - 9/2013</c:v>
                </c:pt>
                <c:pt idx="76">
                  <c:v>3/10 - 16/2013</c:v>
                </c:pt>
                <c:pt idx="77">
                  <c:v>3/17 - 23/2013</c:v>
                </c:pt>
                <c:pt idx="78">
                  <c:v>3/24 - 30/2013</c:v>
                </c:pt>
                <c:pt idx="79">
                  <c:v>3/31 - 4/6/2013</c:v>
                </c:pt>
                <c:pt idx="80">
                  <c:v>4/7 - 13/2013</c:v>
                </c:pt>
                <c:pt idx="81">
                  <c:v>4/14 - 20/2013</c:v>
                </c:pt>
                <c:pt idx="82">
                  <c:v>4/21 - 27/2013</c:v>
                </c:pt>
                <c:pt idx="83">
                  <c:v>4/28 - 5/4/2013</c:v>
                </c:pt>
                <c:pt idx="84">
                  <c:v>5/5 - 11/2013</c:v>
                </c:pt>
                <c:pt idx="85">
                  <c:v>5/12 - 18/2013</c:v>
                </c:pt>
                <c:pt idx="86">
                  <c:v>5/19 - 25/2013</c:v>
                </c:pt>
                <c:pt idx="87">
                  <c:v>5/26 - 6/1/2013</c:v>
                </c:pt>
                <c:pt idx="88">
                  <c:v>6/2 - 8/2013</c:v>
                </c:pt>
                <c:pt idx="89">
                  <c:v>6/9 - 15/2013</c:v>
                </c:pt>
                <c:pt idx="90">
                  <c:v>6/16 - 22/2013</c:v>
                </c:pt>
                <c:pt idx="91">
                  <c:v>6/23 - 29/2013</c:v>
                </c:pt>
                <c:pt idx="92">
                  <c:v>6/30 - 7/6/2013</c:v>
                </c:pt>
                <c:pt idx="93">
                  <c:v>7/7 - 13/2013</c:v>
                </c:pt>
                <c:pt idx="94">
                  <c:v>7/14 - 20/2013</c:v>
                </c:pt>
                <c:pt idx="95">
                  <c:v>7/21 - 27/2013</c:v>
                </c:pt>
                <c:pt idx="96">
                  <c:v>7/28 - 8/3/2013</c:v>
                </c:pt>
                <c:pt idx="97">
                  <c:v>8/4 - 10/2013</c:v>
                </c:pt>
                <c:pt idx="98">
                  <c:v>8/11 - 17/2013</c:v>
                </c:pt>
                <c:pt idx="99">
                  <c:v>8/18 - 24/2013</c:v>
                </c:pt>
                <c:pt idx="100">
                  <c:v>8/25 - 31/2013</c:v>
                </c:pt>
                <c:pt idx="101">
                  <c:v>9/1 - 7/2013</c:v>
                </c:pt>
                <c:pt idx="102">
                  <c:v>9/8 - 14/2013</c:v>
                </c:pt>
                <c:pt idx="103">
                  <c:v>9/15 - 21/2013</c:v>
                </c:pt>
                <c:pt idx="104">
                  <c:v>9/22 - 28/2013</c:v>
                </c:pt>
                <c:pt idx="105">
                  <c:v>9/29 - 10/5/2013</c:v>
                </c:pt>
                <c:pt idx="106">
                  <c:v>10/6 - 12/2013</c:v>
                </c:pt>
                <c:pt idx="107">
                  <c:v>10/13 - 19/2013</c:v>
                </c:pt>
                <c:pt idx="108">
                  <c:v>10/20 - 26/2013</c:v>
                </c:pt>
                <c:pt idx="109">
                  <c:v>10/27 - 11/2/2013</c:v>
                </c:pt>
                <c:pt idx="110">
                  <c:v>11/3 - 9/2013</c:v>
                </c:pt>
                <c:pt idx="111">
                  <c:v>11/10 - 16/2013</c:v>
                </c:pt>
                <c:pt idx="112">
                  <c:v>11/17 - 23/2013</c:v>
                </c:pt>
                <c:pt idx="113">
                  <c:v>11/24 - 30/2013</c:v>
                </c:pt>
                <c:pt idx="114">
                  <c:v>12/1 - 7/2013</c:v>
                </c:pt>
                <c:pt idx="115">
                  <c:v>12/8 - 14/2013</c:v>
                </c:pt>
                <c:pt idx="116">
                  <c:v>12/15 - 21/2013</c:v>
                </c:pt>
                <c:pt idx="117">
                  <c:v>12/22 - 28/2013</c:v>
                </c:pt>
                <c:pt idx="118">
                  <c:v>12/29 - 1/4/2014</c:v>
                </c:pt>
                <c:pt idx="119">
                  <c:v>1/5 - 11/2014</c:v>
                </c:pt>
                <c:pt idx="120">
                  <c:v>1/12 - 18/2014</c:v>
                </c:pt>
                <c:pt idx="121">
                  <c:v>1/19 - 25/2014</c:v>
                </c:pt>
                <c:pt idx="122">
                  <c:v>1/26 - 2/1/2014</c:v>
                </c:pt>
                <c:pt idx="123">
                  <c:v>2/2 - 8/2014</c:v>
                </c:pt>
                <c:pt idx="124">
                  <c:v>2/9 - 15/2014</c:v>
                </c:pt>
                <c:pt idx="125">
                  <c:v>2/16 - 22/2014</c:v>
                </c:pt>
                <c:pt idx="126">
                  <c:v>2/23 - 3/1/2014</c:v>
                </c:pt>
                <c:pt idx="127">
                  <c:v>3/2 - 3/8/2014</c:v>
                </c:pt>
                <c:pt idx="128">
                  <c:v>3/9 - 15/2014</c:v>
                </c:pt>
                <c:pt idx="129">
                  <c:v>3/16 - 22/2014</c:v>
                </c:pt>
                <c:pt idx="130">
                  <c:v>3/23 - 29/2014</c:v>
                </c:pt>
                <c:pt idx="131">
                  <c:v>3/30 - 4/5/2014</c:v>
                </c:pt>
                <c:pt idx="132">
                  <c:v>4/6 - 12/2014</c:v>
                </c:pt>
                <c:pt idx="133">
                  <c:v>4/13 - 19/2014</c:v>
                </c:pt>
                <c:pt idx="134">
                  <c:v>4/20 - 26/2014</c:v>
                </c:pt>
                <c:pt idx="135">
                  <c:v>4/27 - 5/3/2014</c:v>
                </c:pt>
                <c:pt idx="136">
                  <c:v>5/4 - 10/2014</c:v>
                </c:pt>
                <c:pt idx="137">
                  <c:v>5/11 - 17/2014</c:v>
                </c:pt>
                <c:pt idx="138">
                  <c:v>5/18 - 24/2014</c:v>
                </c:pt>
                <c:pt idx="139">
                  <c:v>5/25 - 31/2014</c:v>
                </c:pt>
                <c:pt idx="140">
                  <c:v>6/1 - 7/2014</c:v>
                </c:pt>
                <c:pt idx="141">
                  <c:v>6/8 - 14/2014</c:v>
                </c:pt>
                <c:pt idx="142">
                  <c:v>6/15 - 21/2014</c:v>
                </c:pt>
                <c:pt idx="143">
                  <c:v>6/22 - 28/2014</c:v>
                </c:pt>
                <c:pt idx="144">
                  <c:v>6/29 - 7/5/2014</c:v>
                </c:pt>
                <c:pt idx="145">
                  <c:v>7/6 - 12/2014</c:v>
                </c:pt>
                <c:pt idx="146">
                  <c:v>7/13 - 19/2014</c:v>
                </c:pt>
                <c:pt idx="147">
                  <c:v>7/20 - 26/2014</c:v>
                </c:pt>
                <c:pt idx="148">
                  <c:v>7/27 - 8/2/2014</c:v>
                </c:pt>
                <c:pt idx="149">
                  <c:v>8/3 - 9/2014</c:v>
                </c:pt>
                <c:pt idx="150">
                  <c:v>8/10 - 16/2014</c:v>
                </c:pt>
                <c:pt idx="151">
                  <c:v>8/17 - 23/2014</c:v>
                </c:pt>
                <c:pt idx="152">
                  <c:v>8/24 - 30/2014</c:v>
                </c:pt>
                <c:pt idx="153">
                  <c:v>8/31 - 9/6/2014</c:v>
                </c:pt>
                <c:pt idx="154">
                  <c:v>9/7 - 9/13/2014</c:v>
                </c:pt>
                <c:pt idx="155">
                  <c:v>9/14 - 9/20/2014</c:v>
                </c:pt>
                <c:pt idx="156">
                  <c:v>9/21 - 27/2014</c:v>
                </c:pt>
                <c:pt idx="157">
                  <c:v>9/28 - 10/4/2014</c:v>
                </c:pt>
                <c:pt idx="158">
                  <c:v>10/5 - 11/2014</c:v>
                </c:pt>
                <c:pt idx="159">
                  <c:v>10/12 - 18/2014</c:v>
                </c:pt>
                <c:pt idx="160">
                  <c:v>10/19 - 25/2014</c:v>
                </c:pt>
                <c:pt idx="161">
                  <c:v>10/26 - 11/1/2014</c:v>
                </c:pt>
                <c:pt idx="162">
                  <c:v>11/2 - 8/2014</c:v>
                </c:pt>
                <c:pt idx="163">
                  <c:v>11/9 - 15/2014</c:v>
                </c:pt>
                <c:pt idx="164">
                  <c:v>11/16 - 22/2014</c:v>
                </c:pt>
                <c:pt idx="165">
                  <c:v>11/23 - 29/2014</c:v>
                </c:pt>
                <c:pt idx="166">
                  <c:v>11/30 - 12/6/2014</c:v>
                </c:pt>
                <c:pt idx="167">
                  <c:v>12/7 - 13/2014</c:v>
                </c:pt>
                <c:pt idx="168">
                  <c:v>12//14 - 20/2014</c:v>
                </c:pt>
                <c:pt idx="169">
                  <c:v>12/21 - 27/2014</c:v>
                </c:pt>
                <c:pt idx="170">
                  <c:v>12/28/2014 - 1/3/2015</c:v>
                </c:pt>
                <c:pt idx="171">
                  <c:v>1/4 - 10/2015</c:v>
                </c:pt>
                <c:pt idx="172">
                  <c:v>1/11 - 17/2015</c:v>
                </c:pt>
                <c:pt idx="173">
                  <c:v>1/18 - 24/2015</c:v>
                </c:pt>
                <c:pt idx="174">
                  <c:v>1/25 - 31/2015</c:v>
                </c:pt>
                <c:pt idx="175">
                  <c:v>2/1 - 7/2015</c:v>
                </c:pt>
                <c:pt idx="176">
                  <c:v>2/8 - 14/2015</c:v>
                </c:pt>
                <c:pt idx="177">
                  <c:v>2/15 - 21/2015</c:v>
                </c:pt>
                <c:pt idx="178">
                  <c:v>2/22 - 28/2015</c:v>
                </c:pt>
                <c:pt idx="179">
                  <c:v>3/1 - 7/2015</c:v>
                </c:pt>
                <c:pt idx="180">
                  <c:v>3/8 - 14/2015</c:v>
                </c:pt>
                <c:pt idx="181">
                  <c:v>3/15 - 21/2015</c:v>
                </c:pt>
                <c:pt idx="182">
                  <c:v>3/22 - 28/2015</c:v>
                </c:pt>
                <c:pt idx="183">
                  <c:v>3/29 - 4/4/2015</c:v>
                </c:pt>
                <c:pt idx="184">
                  <c:v>4/5 - 11/2015</c:v>
                </c:pt>
                <c:pt idx="185">
                  <c:v>4/12 - 18/2015</c:v>
                </c:pt>
                <c:pt idx="186">
                  <c:v>4/19 - 25/2015</c:v>
                </c:pt>
                <c:pt idx="187">
                  <c:v>4/26 - 5/2/2015</c:v>
                </c:pt>
                <c:pt idx="188">
                  <c:v>5/3 - 9/2015</c:v>
                </c:pt>
              </c:strCache>
            </c:strRef>
          </c:cat>
          <c:val>
            <c:numRef>
              <c:f>Sheet1!$L$2:$L$190</c:f>
              <c:numCache>
                <c:formatCode>General</c:formatCode>
                <c:ptCount val="189"/>
                <c:pt idx="12">
                  <c:v>1</c:v>
                </c:pt>
                <c:pt idx="13">
                  <c:v>1</c:v>
                </c:pt>
                <c:pt idx="15">
                  <c:v>2</c:v>
                </c:pt>
                <c:pt idx="17">
                  <c:v>1</c:v>
                </c:pt>
                <c:pt idx="19">
                  <c:v>4</c:v>
                </c:pt>
                <c:pt idx="20">
                  <c:v>1</c:v>
                </c:pt>
                <c:pt idx="21">
                  <c:v>2</c:v>
                </c:pt>
                <c:pt idx="22">
                  <c:v>2</c:v>
                </c:pt>
                <c:pt idx="24">
                  <c:v>4</c:v>
                </c:pt>
                <c:pt idx="25">
                  <c:v>5</c:v>
                </c:pt>
                <c:pt idx="26">
                  <c:v>9</c:v>
                </c:pt>
                <c:pt idx="27">
                  <c:v>7</c:v>
                </c:pt>
                <c:pt idx="28">
                  <c:v>5</c:v>
                </c:pt>
                <c:pt idx="29">
                  <c:v>4</c:v>
                </c:pt>
                <c:pt idx="30">
                  <c:v>6</c:v>
                </c:pt>
                <c:pt idx="31">
                  <c:v>2</c:v>
                </c:pt>
                <c:pt idx="32">
                  <c:v>3</c:v>
                </c:pt>
                <c:pt idx="36">
                  <c:v>2</c:v>
                </c:pt>
                <c:pt idx="44">
                  <c:v>1</c:v>
                </c:pt>
                <c:pt idx="61">
                  <c:v>1</c:v>
                </c:pt>
                <c:pt idx="62">
                  <c:v>1</c:v>
                </c:pt>
                <c:pt idx="63">
                  <c:v>1</c:v>
                </c:pt>
                <c:pt idx="64">
                  <c:v>1</c:v>
                </c:pt>
                <c:pt idx="65">
                  <c:v>3</c:v>
                </c:pt>
                <c:pt idx="68">
                  <c:v>2</c:v>
                </c:pt>
                <c:pt idx="69">
                  <c:v>2</c:v>
                </c:pt>
                <c:pt idx="70">
                  <c:v>1</c:v>
                </c:pt>
                <c:pt idx="71">
                  <c:v>3</c:v>
                </c:pt>
                <c:pt idx="72">
                  <c:v>4</c:v>
                </c:pt>
                <c:pt idx="73">
                  <c:v>4</c:v>
                </c:pt>
                <c:pt idx="74">
                  <c:v>5</c:v>
                </c:pt>
                <c:pt idx="75">
                  <c:v>5</c:v>
                </c:pt>
                <c:pt idx="76">
                  <c:v>8</c:v>
                </c:pt>
                <c:pt idx="77">
                  <c:v>7</c:v>
                </c:pt>
                <c:pt idx="78">
                  <c:v>10</c:v>
                </c:pt>
                <c:pt idx="79">
                  <c:v>11</c:v>
                </c:pt>
                <c:pt idx="80">
                  <c:v>4</c:v>
                </c:pt>
                <c:pt idx="81">
                  <c:v>6</c:v>
                </c:pt>
                <c:pt idx="82">
                  <c:v>4</c:v>
                </c:pt>
                <c:pt idx="83">
                  <c:v>1</c:v>
                </c:pt>
                <c:pt idx="84">
                  <c:v>5</c:v>
                </c:pt>
                <c:pt idx="85">
                  <c:v>7</c:v>
                </c:pt>
                <c:pt idx="86">
                  <c:v>4</c:v>
                </c:pt>
                <c:pt idx="87">
                  <c:v>2</c:v>
                </c:pt>
                <c:pt idx="88">
                  <c:v>3</c:v>
                </c:pt>
                <c:pt idx="90">
                  <c:v>2</c:v>
                </c:pt>
                <c:pt idx="95">
                  <c:v>1</c:v>
                </c:pt>
                <c:pt idx="106">
                  <c:v>1</c:v>
                </c:pt>
                <c:pt idx="109">
                  <c:v>1</c:v>
                </c:pt>
                <c:pt idx="112">
                  <c:v>1</c:v>
                </c:pt>
                <c:pt idx="113">
                  <c:v>1</c:v>
                </c:pt>
                <c:pt idx="114">
                  <c:v>2</c:v>
                </c:pt>
                <c:pt idx="115">
                  <c:v>3</c:v>
                </c:pt>
                <c:pt idx="116">
                  <c:v>2</c:v>
                </c:pt>
                <c:pt idx="117">
                  <c:v>2</c:v>
                </c:pt>
                <c:pt idx="118">
                  <c:v>1</c:v>
                </c:pt>
                <c:pt idx="119">
                  <c:v>3</c:v>
                </c:pt>
                <c:pt idx="120">
                  <c:v>6</c:v>
                </c:pt>
                <c:pt idx="121">
                  <c:v>1</c:v>
                </c:pt>
                <c:pt idx="122">
                  <c:v>1</c:v>
                </c:pt>
                <c:pt idx="123">
                  <c:v>5</c:v>
                </c:pt>
                <c:pt idx="124">
                  <c:v>2</c:v>
                </c:pt>
                <c:pt idx="125">
                  <c:v>4</c:v>
                </c:pt>
                <c:pt idx="126">
                  <c:v>2</c:v>
                </c:pt>
                <c:pt idx="127">
                  <c:v>4</c:v>
                </c:pt>
                <c:pt idx="128">
                  <c:v>5</c:v>
                </c:pt>
                <c:pt idx="129">
                  <c:v>15</c:v>
                </c:pt>
                <c:pt idx="130">
                  <c:v>10</c:v>
                </c:pt>
                <c:pt idx="131">
                  <c:v>1</c:v>
                </c:pt>
                <c:pt idx="132">
                  <c:v>10</c:v>
                </c:pt>
                <c:pt idx="133">
                  <c:v>7</c:v>
                </c:pt>
                <c:pt idx="134">
                  <c:v>9</c:v>
                </c:pt>
                <c:pt idx="135">
                  <c:v>3</c:v>
                </c:pt>
                <c:pt idx="136">
                  <c:v>4</c:v>
                </c:pt>
                <c:pt idx="139">
                  <c:v>2</c:v>
                </c:pt>
                <c:pt idx="140">
                  <c:v>1</c:v>
                </c:pt>
                <c:pt idx="144">
                  <c:v>1</c:v>
                </c:pt>
                <c:pt idx="146">
                  <c:v>1</c:v>
                </c:pt>
                <c:pt idx="147">
                  <c:v>1</c:v>
                </c:pt>
                <c:pt idx="148">
                  <c:v>1</c:v>
                </c:pt>
                <c:pt idx="154">
                  <c:v>1</c:v>
                </c:pt>
                <c:pt idx="160">
                  <c:v>1</c:v>
                </c:pt>
                <c:pt idx="163">
                  <c:v>1</c:v>
                </c:pt>
                <c:pt idx="167">
                  <c:v>1</c:v>
                </c:pt>
                <c:pt idx="168">
                  <c:v>1</c:v>
                </c:pt>
                <c:pt idx="170">
                  <c:v>3</c:v>
                </c:pt>
                <c:pt idx="171">
                  <c:v>1</c:v>
                </c:pt>
                <c:pt idx="172">
                  <c:v>2</c:v>
                </c:pt>
                <c:pt idx="174">
                  <c:v>2</c:v>
                </c:pt>
                <c:pt idx="175">
                  <c:v>5</c:v>
                </c:pt>
                <c:pt idx="176">
                  <c:v>3</c:v>
                </c:pt>
                <c:pt idx="177">
                  <c:v>1</c:v>
                </c:pt>
                <c:pt idx="178">
                  <c:v>8</c:v>
                </c:pt>
                <c:pt idx="179">
                  <c:v>9</c:v>
                </c:pt>
                <c:pt idx="180">
                  <c:v>5</c:v>
                </c:pt>
                <c:pt idx="181">
                  <c:v>3</c:v>
                </c:pt>
                <c:pt idx="182">
                  <c:v>5</c:v>
                </c:pt>
                <c:pt idx="183">
                  <c:v>6</c:v>
                </c:pt>
                <c:pt idx="184">
                  <c:v>6</c:v>
                </c:pt>
                <c:pt idx="185">
                  <c:v>6</c:v>
                </c:pt>
                <c:pt idx="186">
                  <c:v>5</c:v>
                </c:pt>
                <c:pt idx="187">
                  <c:v>6</c:v>
                </c:pt>
                <c:pt idx="188">
                  <c:v>3</c:v>
                </c:pt>
              </c:numCache>
            </c:numRef>
          </c:val>
        </c:ser>
        <c:dLbls>
          <c:showLegendKey val="0"/>
          <c:showVal val="0"/>
          <c:showCatName val="0"/>
          <c:showSerName val="0"/>
          <c:showPercent val="0"/>
          <c:showBubbleSize val="0"/>
        </c:dLbls>
        <c:gapWidth val="150"/>
        <c:axId val="142893440"/>
        <c:axId val="142895360"/>
      </c:barChart>
      <c:catAx>
        <c:axId val="142893440"/>
        <c:scaling>
          <c:orientation val="minMax"/>
        </c:scaling>
        <c:delete val="0"/>
        <c:axPos val="b"/>
        <c:title>
          <c:tx>
            <c:rich>
              <a:bodyPr/>
              <a:lstStyle/>
              <a:p>
                <a:pPr>
                  <a:defRPr sz="1475" b="0" i="0" u="none" strike="noStrike" baseline="0">
                    <a:solidFill>
                      <a:srgbClr val="000000"/>
                    </a:solidFill>
                    <a:latin typeface="新細明體"/>
                    <a:ea typeface="新細明體"/>
                    <a:cs typeface="新細明體"/>
                  </a:defRPr>
                </a:pPr>
                <a:r>
                  <a:rPr lang="en-US"/>
                  <a:t>by week</a:t>
                </a:r>
              </a:p>
            </c:rich>
          </c:tx>
          <c:layout>
            <c:manualLayout>
              <c:xMode val="edge"/>
              <c:yMode val="edge"/>
              <c:x val="0.32000036327638975"/>
              <c:y val="0.88492866407263293"/>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2700000" vert="horz"/>
          <a:lstStyle/>
          <a:p>
            <a:pPr>
              <a:defRPr sz="800" b="0" i="0" u="none" strike="noStrike" baseline="0">
                <a:solidFill>
                  <a:srgbClr val="000000"/>
                </a:solidFill>
                <a:latin typeface="新細明體"/>
                <a:ea typeface="新細明體"/>
                <a:cs typeface="新細明體"/>
              </a:defRPr>
            </a:pPr>
            <a:endParaRPr lang="en-US"/>
          </a:p>
        </c:txPr>
        <c:crossAx val="142895360"/>
        <c:crosses val="autoZero"/>
        <c:auto val="1"/>
        <c:lblAlgn val="ctr"/>
        <c:lblOffset val="100"/>
        <c:noMultiLvlLbl val="0"/>
      </c:catAx>
      <c:valAx>
        <c:axId val="142895360"/>
        <c:scaling>
          <c:orientation val="minMax"/>
        </c:scaling>
        <c:delete val="0"/>
        <c:axPos val="l"/>
        <c:majorGridlines>
          <c:spPr>
            <a:ln w="3175">
              <a:solidFill>
                <a:srgbClr val="000000"/>
              </a:solidFill>
              <a:prstDash val="solid"/>
            </a:ln>
          </c:spPr>
        </c:majorGridlines>
        <c:title>
          <c:tx>
            <c:rich>
              <a:bodyPr/>
              <a:lstStyle/>
              <a:p>
                <a:pPr>
                  <a:defRPr sz="1475" b="0" i="0" u="none" strike="noStrike" baseline="0">
                    <a:solidFill>
                      <a:srgbClr val="000000"/>
                    </a:solidFill>
                    <a:latin typeface="新細明體"/>
                    <a:ea typeface="新細明體"/>
                    <a:cs typeface="新細明體"/>
                  </a:defRPr>
                </a:pPr>
                <a:r>
                  <a:rPr lang="en-US"/>
                  <a:t># of positive samples</a:t>
                </a:r>
              </a:p>
            </c:rich>
          </c:tx>
          <c:layout>
            <c:manualLayout>
              <c:xMode val="edge"/>
              <c:yMode val="edge"/>
              <c:x val="2.2353122814665467E-2"/>
              <c:y val="0.31145071846563926"/>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1475" b="0" i="0" u="none" strike="noStrike" baseline="0">
                <a:solidFill>
                  <a:srgbClr val="000000"/>
                </a:solidFill>
                <a:latin typeface="新細明體"/>
                <a:ea typeface="新細明體"/>
                <a:cs typeface="新細明體"/>
              </a:defRPr>
            </a:pPr>
            <a:endParaRPr lang="en-US"/>
          </a:p>
        </c:txPr>
        <c:crossAx val="142893440"/>
        <c:crosses val="autoZero"/>
        <c:crossBetween val="between"/>
      </c:valAx>
      <c:spPr>
        <a:solidFill>
          <a:srgbClr val="FFFFFF"/>
        </a:solidFill>
        <a:ln w="12700">
          <a:solidFill>
            <a:srgbClr val="000000"/>
          </a:solidFill>
          <a:prstDash val="solid"/>
        </a:ln>
      </c:spPr>
    </c:plotArea>
    <c:legend>
      <c:legendPos val="r"/>
      <c:layout>
        <c:manualLayout>
          <c:xMode val="edge"/>
          <c:yMode val="edge"/>
          <c:x val="0.85330381099498265"/>
          <c:y val="0.21086307791292627"/>
          <c:w val="0.10881045782830619"/>
          <c:h val="0.10072326562292554"/>
        </c:manualLayout>
      </c:layout>
      <c:overlay val="0"/>
      <c:spPr>
        <a:solidFill>
          <a:srgbClr val="FFFFFF"/>
        </a:solidFill>
        <a:ln w="3175">
          <a:solidFill>
            <a:srgbClr val="000000"/>
          </a:solidFill>
          <a:prstDash val="solid"/>
        </a:ln>
      </c:spPr>
      <c:txPr>
        <a:bodyPr/>
        <a:lstStyle/>
        <a:p>
          <a:pPr>
            <a:defRPr sz="1355" b="0" i="0" u="none" strike="noStrike" baseline="0">
              <a:solidFill>
                <a:srgbClr val="000000"/>
              </a:solidFill>
              <a:latin typeface="新細明體"/>
              <a:ea typeface="新細明體"/>
              <a:cs typeface="新細明體"/>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475" b="0" i="0" u="none" strike="noStrike" baseline="0">
          <a:solidFill>
            <a:srgbClr val="000000"/>
          </a:solidFill>
          <a:latin typeface="新細明體"/>
          <a:ea typeface="新細明體"/>
          <a:cs typeface="新細明體"/>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75" b="0" i="0" u="none" strike="noStrike" baseline="0">
                <a:solidFill>
                  <a:srgbClr val="000000"/>
                </a:solidFill>
                <a:latin typeface="新細明體"/>
                <a:ea typeface="新細明體"/>
                <a:cs typeface="新細明體"/>
              </a:defRPr>
            </a:pPr>
            <a:r>
              <a:rPr lang="en-US" dirty="0"/>
              <a:t>Weekly #</a:t>
            </a:r>
            <a:r>
              <a:rPr lang="en-US" baseline="0" dirty="0"/>
              <a:t> positive </a:t>
            </a:r>
            <a:r>
              <a:rPr lang="en-US" b="1" u="sng" baseline="0" dirty="0"/>
              <a:t>Coronaviruses</a:t>
            </a:r>
            <a:r>
              <a:rPr lang="en-US" baseline="0" dirty="0"/>
              <a:t> </a:t>
            </a:r>
            <a:r>
              <a:rPr lang="en-US" dirty="0"/>
              <a:t>(As of 5/9/2015)</a:t>
            </a:r>
          </a:p>
        </c:rich>
      </c:tx>
      <c:layout>
        <c:manualLayout>
          <c:xMode val="edge"/>
          <c:yMode val="edge"/>
          <c:x val="0.14941194634407726"/>
          <c:y val="3.0534432223209451E-2"/>
        </c:manualLayout>
      </c:layout>
      <c:overlay val="0"/>
      <c:spPr>
        <a:noFill/>
        <a:ln w="25400">
          <a:noFill/>
        </a:ln>
      </c:spPr>
    </c:title>
    <c:autoTitleDeleted val="0"/>
    <c:plotArea>
      <c:layout>
        <c:manualLayout>
          <c:layoutTarget val="inner"/>
          <c:xMode val="edge"/>
          <c:yMode val="edge"/>
          <c:x val="0.11807347941618961"/>
          <c:y val="0.17862618722852133"/>
          <c:w val="0.74407006506320705"/>
          <c:h val="0.54656559852829611"/>
        </c:manualLayout>
      </c:layout>
      <c:barChart>
        <c:barDir val="col"/>
        <c:grouping val="clustered"/>
        <c:varyColors val="0"/>
        <c:ser>
          <c:idx val="0"/>
          <c:order val="0"/>
          <c:tx>
            <c:strRef>
              <c:f>Sheet1!$N$1</c:f>
              <c:strCache>
                <c:ptCount val="1"/>
                <c:pt idx="0">
                  <c:v>COHK</c:v>
                </c:pt>
              </c:strCache>
            </c:strRef>
          </c:tx>
          <c:spPr>
            <a:solidFill>
              <a:srgbClr val="9999FF"/>
            </a:solidFill>
            <a:ln w="12700">
              <a:solidFill>
                <a:srgbClr val="000000"/>
              </a:solidFill>
              <a:prstDash val="solid"/>
            </a:ln>
          </c:spPr>
          <c:invertIfNegative val="0"/>
          <c:cat>
            <c:strRef>
              <c:f>Sheet1!$A$2:$A$190</c:f>
              <c:strCache>
                <c:ptCount val="189"/>
                <c:pt idx="0">
                  <c:v>Sep.25-Oct.1/2011</c:v>
                </c:pt>
                <c:pt idx="1">
                  <c:v>Oct.2-8/2011</c:v>
                </c:pt>
                <c:pt idx="2">
                  <c:v>Oct.9-15/2011</c:v>
                </c:pt>
                <c:pt idx="3">
                  <c:v>Oct.16-22/2011</c:v>
                </c:pt>
                <c:pt idx="4">
                  <c:v>Oct. 23-29/2011</c:v>
                </c:pt>
                <c:pt idx="5">
                  <c:v>Oct.30-Nov.5/2011</c:v>
                </c:pt>
                <c:pt idx="6">
                  <c:v>Nov. 6-12/2011</c:v>
                </c:pt>
                <c:pt idx="7">
                  <c:v>Nov. 13-19/2011</c:v>
                </c:pt>
                <c:pt idx="8">
                  <c:v>Nov.20-26/2011</c:v>
                </c:pt>
                <c:pt idx="9">
                  <c:v>Nov.27-Dec.3/2011</c:v>
                </c:pt>
                <c:pt idx="10">
                  <c:v>Dec. 4-10/2011</c:v>
                </c:pt>
                <c:pt idx="11">
                  <c:v>Dec. 11-17/2011</c:v>
                </c:pt>
                <c:pt idx="12">
                  <c:v>Dec. 18-24/2011</c:v>
                </c:pt>
                <c:pt idx="13">
                  <c:v>Dec. 25-31/2011</c:v>
                </c:pt>
                <c:pt idx="14">
                  <c:v>Jan.1-7/2012</c:v>
                </c:pt>
                <c:pt idx="15">
                  <c:v>Jan. 8-14/2012</c:v>
                </c:pt>
                <c:pt idx="16">
                  <c:v>Jan. 15-21/2012</c:v>
                </c:pt>
                <c:pt idx="17">
                  <c:v>Jan. 22-28/2012</c:v>
                </c:pt>
                <c:pt idx="18">
                  <c:v>Jan. 29- Feb. 4/2012</c:v>
                </c:pt>
                <c:pt idx="19">
                  <c:v>Feb. 5-11/2012</c:v>
                </c:pt>
                <c:pt idx="20">
                  <c:v>Feb. 12-18/2012</c:v>
                </c:pt>
                <c:pt idx="21">
                  <c:v>Feb. 19-25/2012</c:v>
                </c:pt>
                <c:pt idx="22">
                  <c:v>Feb. 26- March 3/2012</c:v>
                </c:pt>
                <c:pt idx="23">
                  <c:v>March 4-10/2012</c:v>
                </c:pt>
                <c:pt idx="24">
                  <c:v>March 11-17/2012</c:v>
                </c:pt>
                <c:pt idx="25">
                  <c:v>March 18 - 24/2012</c:v>
                </c:pt>
                <c:pt idx="26">
                  <c:v>March 25- 31/2012</c:v>
                </c:pt>
                <c:pt idx="27">
                  <c:v>April 1-7/2012</c:v>
                </c:pt>
                <c:pt idx="28">
                  <c:v>April 8-14/2012</c:v>
                </c:pt>
                <c:pt idx="29">
                  <c:v>April 15-21/2012</c:v>
                </c:pt>
                <c:pt idx="30">
                  <c:v>April 22-28/2012</c:v>
                </c:pt>
                <c:pt idx="31">
                  <c:v>April 29- May 5/2012</c:v>
                </c:pt>
                <c:pt idx="32">
                  <c:v>May 6-12/2012</c:v>
                </c:pt>
                <c:pt idx="33">
                  <c:v>May 13-19/2012</c:v>
                </c:pt>
                <c:pt idx="34">
                  <c:v>May 20-26/2012</c:v>
                </c:pt>
                <c:pt idx="35">
                  <c:v>May 27-June 2/2012</c:v>
                </c:pt>
                <c:pt idx="36">
                  <c:v>June 3-9/2012</c:v>
                </c:pt>
                <c:pt idx="37">
                  <c:v>June 10-16/2012</c:v>
                </c:pt>
                <c:pt idx="38">
                  <c:v>June 17-23/2012</c:v>
                </c:pt>
                <c:pt idx="39">
                  <c:v>June 24-30/2012</c:v>
                </c:pt>
                <c:pt idx="40">
                  <c:v>July 1-7/2012</c:v>
                </c:pt>
                <c:pt idx="41">
                  <c:v>July 8-14/2012</c:v>
                </c:pt>
                <c:pt idx="42">
                  <c:v>July 15-21/2012</c:v>
                </c:pt>
                <c:pt idx="43">
                  <c:v>July 22-28/2012</c:v>
                </c:pt>
                <c:pt idx="44">
                  <c:v>July 29- Aug.4</c:v>
                </c:pt>
                <c:pt idx="45">
                  <c:v>Aug. 5-11/2012</c:v>
                </c:pt>
                <c:pt idx="46">
                  <c:v>Aug. 12-18/2012</c:v>
                </c:pt>
                <c:pt idx="47">
                  <c:v>Aug. 18-25/2012</c:v>
                </c:pt>
                <c:pt idx="48">
                  <c:v>Aug. 26- Sept 1/2012</c:v>
                </c:pt>
                <c:pt idx="49">
                  <c:v>Sept 2-8/2012</c:v>
                </c:pt>
                <c:pt idx="50">
                  <c:v>Sept 9-15/2012</c:v>
                </c:pt>
                <c:pt idx="51">
                  <c:v>Sept 16-22/2012</c:v>
                </c:pt>
                <c:pt idx="52">
                  <c:v>Sept 23-29/2012</c:v>
                </c:pt>
                <c:pt idx="53">
                  <c:v>Sept 30- Oct. 6/2012</c:v>
                </c:pt>
                <c:pt idx="54">
                  <c:v>Oct. 7-13/2012</c:v>
                </c:pt>
                <c:pt idx="55">
                  <c:v>Oct. 14-20/2012</c:v>
                </c:pt>
                <c:pt idx="56">
                  <c:v>Oct. 21-27/2012</c:v>
                </c:pt>
                <c:pt idx="57">
                  <c:v>Oct. 28 - Nov. 3/2012</c:v>
                </c:pt>
                <c:pt idx="58">
                  <c:v>Nov.4-10/2012</c:v>
                </c:pt>
                <c:pt idx="59">
                  <c:v>Nov. 11-17/2012</c:v>
                </c:pt>
                <c:pt idx="60">
                  <c:v>Nov.18-24/2012</c:v>
                </c:pt>
                <c:pt idx="61">
                  <c:v>Nov.25- Dec.1/2012</c:v>
                </c:pt>
                <c:pt idx="62">
                  <c:v>Dec. 2-8/2012</c:v>
                </c:pt>
                <c:pt idx="63">
                  <c:v>Dec. 9-15/2012</c:v>
                </c:pt>
                <c:pt idx="64">
                  <c:v>Dec. 16-22/2012</c:v>
                </c:pt>
                <c:pt idx="65">
                  <c:v>Dec. 23-29/2012</c:v>
                </c:pt>
                <c:pt idx="66">
                  <c:v>Dec. 30/2012- Jan. 5/2013</c:v>
                </c:pt>
                <c:pt idx="67">
                  <c:v>Jan. 6-12/2013</c:v>
                </c:pt>
                <c:pt idx="68">
                  <c:v>Jan.13-19/2013</c:v>
                </c:pt>
                <c:pt idx="69">
                  <c:v>Jan. 20 - 26/2013</c:v>
                </c:pt>
                <c:pt idx="70">
                  <c:v>Jan. 27 - Feb. 2/2013</c:v>
                </c:pt>
                <c:pt idx="71">
                  <c:v>2/3 - 9/2013</c:v>
                </c:pt>
                <c:pt idx="72">
                  <c:v>2/10 - 16/2013</c:v>
                </c:pt>
                <c:pt idx="73">
                  <c:v>2/17 - 23/2013</c:v>
                </c:pt>
                <c:pt idx="74">
                  <c:v>2/24 - 3/2/2013</c:v>
                </c:pt>
                <c:pt idx="75">
                  <c:v>3/3 - 9/2013</c:v>
                </c:pt>
                <c:pt idx="76">
                  <c:v>3/10 - 16/2013</c:v>
                </c:pt>
                <c:pt idx="77">
                  <c:v>3/17 - 23/2013</c:v>
                </c:pt>
                <c:pt idx="78">
                  <c:v>3/24 - 30/2013</c:v>
                </c:pt>
                <c:pt idx="79">
                  <c:v>3/31 - 4/6/2013</c:v>
                </c:pt>
                <c:pt idx="80">
                  <c:v>4/7 - 13/2013</c:v>
                </c:pt>
                <c:pt idx="81">
                  <c:v>4/14 - 20/2013</c:v>
                </c:pt>
                <c:pt idx="82">
                  <c:v>4/21 - 27/2013</c:v>
                </c:pt>
                <c:pt idx="83">
                  <c:v>4/28 - 5/4/2013</c:v>
                </c:pt>
                <c:pt idx="84">
                  <c:v>5/5 - 11/2013</c:v>
                </c:pt>
                <c:pt idx="85">
                  <c:v>5/12 - 18/2013</c:v>
                </c:pt>
                <c:pt idx="86">
                  <c:v>5/19 - 25/2013</c:v>
                </c:pt>
                <c:pt idx="87">
                  <c:v>5/26 - 6/1/2013</c:v>
                </c:pt>
                <c:pt idx="88">
                  <c:v>6/2 - 8/2013</c:v>
                </c:pt>
                <c:pt idx="89">
                  <c:v>6/9 - 15/2013</c:v>
                </c:pt>
                <c:pt idx="90">
                  <c:v>6/16 - 22/2013</c:v>
                </c:pt>
                <c:pt idx="91">
                  <c:v>6/23 - 29/2013</c:v>
                </c:pt>
                <c:pt idx="92">
                  <c:v>6/30 - 7/6/2013</c:v>
                </c:pt>
                <c:pt idx="93">
                  <c:v>7/7 - 13/2013</c:v>
                </c:pt>
                <c:pt idx="94">
                  <c:v>7/14 - 20/2013</c:v>
                </c:pt>
                <c:pt idx="95">
                  <c:v>7/21 - 27/2013</c:v>
                </c:pt>
                <c:pt idx="96">
                  <c:v>7/28 - 8/3/2013</c:v>
                </c:pt>
                <c:pt idx="97">
                  <c:v>8/4 - 10/2013</c:v>
                </c:pt>
                <c:pt idx="98">
                  <c:v>8/11 - 17/2013</c:v>
                </c:pt>
                <c:pt idx="99">
                  <c:v>8/18 - 24/2013</c:v>
                </c:pt>
                <c:pt idx="100">
                  <c:v>8/25 - 31/2013</c:v>
                </c:pt>
                <c:pt idx="101">
                  <c:v>9/1 - 7/2013</c:v>
                </c:pt>
                <c:pt idx="102">
                  <c:v>9/8 - 14/2013</c:v>
                </c:pt>
                <c:pt idx="103">
                  <c:v>9/15 - 21/2013</c:v>
                </c:pt>
                <c:pt idx="104">
                  <c:v>9/22 - 28/2013</c:v>
                </c:pt>
                <c:pt idx="105">
                  <c:v>9/29 - 10/5/2013</c:v>
                </c:pt>
                <c:pt idx="106">
                  <c:v>10/6 - 12/2013</c:v>
                </c:pt>
                <c:pt idx="107">
                  <c:v>10/13 - 19/2013</c:v>
                </c:pt>
                <c:pt idx="108">
                  <c:v>10/20 - 26/2013</c:v>
                </c:pt>
                <c:pt idx="109">
                  <c:v>10/27 - 11/2/2013</c:v>
                </c:pt>
                <c:pt idx="110">
                  <c:v>11/3 - 9/2013</c:v>
                </c:pt>
                <c:pt idx="111">
                  <c:v>11/10 - 16/2013</c:v>
                </c:pt>
                <c:pt idx="112">
                  <c:v>11/17 - 23/2013</c:v>
                </c:pt>
                <c:pt idx="113">
                  <c:v>11/24 - 30/2013</c:v>
                </c:pt>
                <c:pt idx="114">
                  <c:v>12/1 - 7/2013</c:v>
                </c:pt>
                <c:pt idx="115">
                  <c:v>12/8 - 14/2013</c:v>
                </c:pt>
                <c:pt idx="116">
                  <c:v>12/15 - 21/2013</c:v>
                </c:pt>
                <c:pt idx="117">
                  <c:v>12/22 - 28/2013</c:v>
                </c:pt>
                <c:pt idx="118">
                  <c:v>12/29 - 1/4/2014</c:v>
                </c:pt>
                <c:pt idx="119">
                  <c:v>1/5 - 11/2014</c:v>
                </c:pt>
                <c:pt idx="120">
                  <c:v>1/12 - 18/2014</c:v>
                </c:pt>
                <c:pt idx="121">
                  <c:v>1/19 - 25/2014</c:v>
                </c:pt>
                <c:pt idx="122">
                  <c:v>1/26 - 2/1/2014</c:v>
                </c:pt>
                <c:pt idx="123">
                  <c:v>2/2 - 8/2014</c:v>
                </c:pt>
                <c:pt idx="124">
                  <c:v>2/9 - 15/2014</c:v>
                </c:pt>
                <c:pt idx="125">
                  <c:v>2/16 - 22/2014</c:v>
                </c:pt>
                <c:pt idx="126">
                  <c:v>2/23 - 3/1/2014</c:v>
                </c:pt>
                <c:pt idx="127">
                  <c:v>3/2 - 3/8/2014</c:v>
                </c:pt>
                <c:pt idx="128">
                  <c:v>3/9 - 15/2014</c:v>
                </c:pt>
                <c:pt idx="129">
                  <c:v>3/16 - 22/2014</c:v>
                </c:pt>
                <c:pt idx="130">
                  <c:v>3/23 - 29/2014</c:v>
                </c:pt>
                <c:pt idx="131">
                  <c:v>3/30 - 4/5/2014</c:v>
                </c:pt>
                <c:pt idx="132">
                  <c:v>4/6 - 12/2014</c:v>
                </c:pt>
                <c:pt idx="133">
                  <c:v>4/13 - 19/2014</c:v>
                </c:pt>
                <c:pt idx="134">
                  <c:v>4/20 - 26/2014</c:v>
                </c:pt>
                <c:pt idx="135">
                  <c:v>4/27 - 5/3/2014</c:v>
                </c:pt>
                <c:pt idx="136">
                  <c:v>5/4 - 10/2014</c:v>
                </c:pt>
                <c:pt idx="137">
                  <c:v>5/11 - 17/2014</c:v>
                </c:pt>
                <c:pt idx="138">
                  <c:v>5/18 - 24/2014</c:v>
                </c:pt>
                <c:pt idx="139">
                  <c:v>5/25 - 31/2014</c:v>
                </c:pt>
                <c:pt idx="140">
                  <c:v>6/1 - 7/2014</c:v>
                </c:pt>
                <c:pt idx="141">
                  <c:v>6/8 - 14/2014</c:v>
                </c:pt>
                <c:pt idx="142">
                  <c:v>6/15 - 21/2014</c:v>
                </c:pt>
                <c:pt idx="143">
                  <c:v>6/22 - 28/2014</c:v>
                </c:pt>
                <c:pt idx="144">
                  <c:v>6/29 - 7/5/2014</c:v>
                </c:pt>
                <c:pt idx="145">
                  <c:v>7/6 - 12/2014</c:v>
                </c:pt>
                <c:pt idx="146">
                  <c:v>7/13 - 19/2014</c:v>
                </c:pt>
                <c:pt idx="147">
                  <c:v>7/20 - 26/2014</c:v>
                </c:pt>
                <c:pt idx="148">
                  <c:v>7/27 - 8/2/2014</c:v>
                </c:pt>
                <c:pt idx="149">
                  <c:v>8/3 - 9/2014</c:v>
                </c:pt>
                <c:pt idx="150">
                  <c:v>8/10 - 16/2014</c:v>
                </c:pt>
                <c:pt idx="151">
                  <c:v>8/17 - 23/2014</c:v>
                </c:pt>
                <c:pt idx="152">
                  <c:v>8/24 - 30/2014</c:v>
                </c:pt>
                <c:pt idx="153">
                  <c:v>8/31 - 9/6/2014</c:v>
                </c:pt>
                <c:pt idx="154">
                  <c:v>9/7 - 9/13/2014</c:v>
                </c:pt>
                <c:pt idx="155">
                  <c:v>9/14 - 9/20/2014</c:v>
                </c:pt>
                <c:pt idx="156">
                  <c:v>9/21 - 27/2014</c:v>
                </c:pt>
                <c:pt idx="157">
                  <c:v>9/28 - 10/4/2014</c:v>
                </c:pt>
                <c:pt idx="158">
                  <c:v>10/5 - 11/2014</c:v>
                </c:pt>
                <c:pt idx="159">
                  <c:v>10/12 - 18/2014</c:v>
                </c:pt>
                <c:pt idx="160">
                  <c:v>10/19 - 25/2014</c:v>
                </c:pt>
                <c:pt idx="161">
                  <c:v>10/26 - 11/1/2014</c:v>
                </c:pt>
                <c:pt idx="162">
                  <c:v>11/2 - 8/2014</c:v>
                </c:pt>
                <c:pt idx="163">
                  <c:v>11/9 - 15/2014</c:v>
                </c:pt>
                <c:pt idx="164">
                  <c:v>11/16 - 22/2014</c:v>
                </c:pt>
                <c:pt idx="165">
                  <c:v>11/23 - 29/2014</c:v>
                </c:pt>
                <c:pt idx="166">
                  <c:v>11/30 - 12/6/2014</c:v>
                </c:pt>
                <c:pt idx="167">
                  <c:v>12/7 - 13/2014</c:v>
                </c:pt>
                <c:pt idx="168">
                  <c:v>12//14 - 20/2014</c:v>
                </c:pt>
                <c:pt idx="169">
                  <c:v>12/21 - 27/2014</c:v>
                </c:pt>
                <c:pt idx="170">
                  <c:v>12/28/2014 - 1/3/2015</c:v>
                </c:pt>
                <c:pt idx="171">
                  <c:v>1/4 - 10/2015</c:v>
                </c:pt>
                <c:pt idx="172">
                  <c:v>1/11 - 17/2015</c:v>
                </c:pt>
                <c:pt idx="173">
                  <c:v>1/18 - 24/2015</c:v>
                </c:pt>
                <c:pt idx="174">
                  <c:v>1/25 - 31/2015</c:v>
                </c:pt>
                <c:pt idx="175">
                  <c:v>2/1 - 7/2015</c:v>
                </c:pt>
                <c:pt idx="176">
                  <c:v>2/8 - 14/2015</c:v>
                </c:pt>
                <c:pt idx="177">
                  <c:v>2/15 - 21/2015</c:v>
                </c:pt>
                <c:pt idx="178">
                  <c:v>2/22 - 28/2015</c:v>
                </c:pt>
                <c:pt idx="179">
                  <c:v>3/1 - 7/2015</c:v>
                </c:pt>
                <c:pt idx="180">
                  <c:v>3/8 - 14/2015</c:v>
                </c:pt>
                <c:pt idx="181">
                  <c:v>3/15 - 21/2015</c:v>
                </c:pt>
                <c:pt idx="182">
                  <c:v>3/22 - 28/2015</c:v>
                </c:pt>
                <c:pt idx="183">
                  <c:v>3/29 - 4/4/2015</c:v>
                </c:pt>
                <c:pt idx="184">
                  <c:v>4/5 - 11/2015</c:v>
                </c:pt>
                <c:pt idx="185">
                  <c:v>4/12 - 18/2015</c:v>
                </c:pt>
                <c:pt idx="186">
                  <c:v>4/19 - 25/2015</c:v>
                </c:pt>
                <c:pt idx="187">
                  <c:v>4/26 - 5/2/2015</c:v>
                </c:pt>
                <c:pt idx="188">
                  <c:v>5/3 - 9/2015</c:v>
                </c:pt>
              </c:strCache>
            </c:strRef>
          </c:cat>
          <c:val>
            <c:numRef>
              <c:f>Sheet1!$N$2:$N$190</c:f>
              <c:numCache>
                <c:formatCode>General</c:formatCode>
                <c:ptCount val="189"/>
                <c:pt idx="16">
                  <c:v>1</c:v>
                </c:pt>
                <c:pt idx="17">
                  <c:v>1</c:v>
                </c:pt>
                <c:pt idx="18">
                  <c:v>1</c:v>
                </c:pt>
                <c:pt idx="21">
                  <c:v>1</c:v>
                </c:pt>
                <c:pt idx="24">
                  <c:v>1</c:v>
                </c:pt>
                <c:pt idx="25">
                  <c:v>3</c:v>
                </c:pt>
                <c:pt idx="26">
                  <c:v>2</c:v>
                </c:pt>
                <c:pt idx="55">
                  <c:v>1</c:v>
                </c:pt>
                <c:pt idx="64">
                  <c:v>1</c:v>
                </c:pt>
                <c:pt idx="65">
                  <c:v>1</c:v>
                </c:pt>
                <c:pt idx="66">
                  <c:v>1</c:v>
                </c:pt>
                <c:pt idx="67">
                  <c:v>1</c:v>
                </c:pt>
                <c:pt idx="68">
                  <c:v>1</c:v>
                </c:pt>
                <c:pt idx="69">
                  <c:v>2</c:v>
                </c:pt>
                <c:pt idx="70">
                  <c:v>2</c:v>
                </c:pt>
                <c:pt idx="71">
                  <c:v>1</c:v>
                </c:pt>
                <c:pt idx="72">
                  <c:v>2</c:v>
                </c:pt>
                <c:pt idx="73">
                  <c:v>3</c:v>
                </c:pt>
                <c:pt idx="74">
                  <c:v>1</c:v>
                </c:pt>
                <c:pt idx="76">
                  <c:v>3</c:v>
                </c:pt>
                <c:pt idx="78">
                  <c:v>1</c:v>
                </c:pt>
                <c:pt idx="79">
                  <c:v>1</c:v>
                </c:pt>
                <c:pt idx="81">
                  <c:v>1</c:v>
                </c:pt>
                <c:pt idx="94">
                  <c:v>1</c:v>
                </c:pt>
                <c:pt idx="116">
                  <c:v>1</c:v>
                </c:pt>
                <c:pt idx="117">
                  <c:v>1</c:v>
                </c:pt>
                <c:pt idx="118">
                  <c:v>1</c:v>
                </c:pt>
                <c:pt idx="119">
                  <c:v>4</c:v>
                </c:pt>
                <c:pt idx="120">
                  <c:v>7</c:v>
                </c:pt>
                <c:pt idx="122">
                  <c:v>1</c:v>
                </c:pt>
                <c:pt idx="123">
                  <c:v>1</c:v>
                </c:pt>
                <c:pt idx="124">
                  <c:v>3</c:v>
                </c:pt>
                <c:pt idx="125">
                  <c:v>4</c:v>
                </c:pt>
                <c:pt idx="126">
                  <c:v>7</c:v>
                </c:pt>
                <c:pt idx="127">
                  <c:v>2</c:v>
                </c:pt>
                <c:pt idx="128">
                  <c:v>5</c:v>
                </c:pt>
                <c:pt idx="130">
                  <c:v>2</c:v>
                </c:pt>
                <c:pt idx="133">
                  <c:v>1</c:v>
                </c:pt>
                <c:pt idx="135">
                  <c:v>1</c:v>
                </c:pt>
                <c:pt idx="175">
                  <c:v>1</c:v>
                </c:pt>
                <c:pt idx="188">
                  <c:v>1</c:v>
                </c:pt>
              </c:numCache>
            </c:numRef>
          </c:val>
        </c:ser>
        <c:ser>
          <c:idx val="1"/>
          <c:order val="1"/>
          <c:tx>
            <c:strRef>
              <c:f>Sheet1!$O$1</c:f>
              <c:strCache>
                <c:ptCount val="1"/>
                <c:pt idx="0">
                  <c:v>CONL63</c:v>
                </c:pt>
              </c:strCache>
            </c:strRef>
          </c:tx>
          <c:invertIfNegative val="0"/>
          <c:cat>
            <c:strRef>
              <c:f>Sheet1!$A$2:$A$190</c:f>
              <c:strCache>
                <c:ptCount val="189"/>
                <c:pt idx="0">
                  <c:v>Sep.25-Oct.1/2011</c:v>
                </c:pt>
                <c:pt idx="1">
                  <c:v>Oct.2-8/2011</c:v>
                </c:pt>
                <c:pt idx="2">
                  <c:v>Oct.9-15/2011</c:v>
                </c:pt>
                <c:pt idx="3">
                  <c:v>Oct.16-22/2011</c:v>
                </c:pt>
                <c:pt idx="4">
                  <c:v>Oct. 23-29/2011</c:v>
                </c:pt>
                <c:pt idx="5">
                  <c:v>Oct.30-Nov.5/2011</c:v>
                </c:pt>
                <c:pt idx="6">
                  <c:v>Nov. 6-12/2011</c:v>
                </c:pt>
                <c:pt idx="7">
                  <c:v>Nov. 13-19/2011</c:v>
                </c:pt>
                <c:pt idx="8">
                  <c:v>Nov.20-26/2011</c:v>
                </c:pt>
                <c:pt idx="9">
                  <c:v>Nov.27-Dec.3/2011</c:v>
                </c:pt>
                <c:pt idx="10">
                  <c:v>Dec. 4-10/2011</c:v>
                </c:pt>
                <c:pt idx="11">
                  <c:v>Dec. 11-17/2011</c:v>
                </c:pt>
                <c:pt idx="12">
                  <c:v>Dec. 18-24/2011</c:v>
                </c:pt>
                <c:pt idx="13">
                  <c:v>Dec. 25-31/2011</c:v>
                </c:pt>
                <c:pt idx="14">
                  <c:v>Jan.1-7/2012</c:v>
                </c:pt>
                <c:pt idx="15">
                  <c:v>Jan. 8-14/2012</c:v>
                </c:pt>
                <c:pt idx="16">
                  <c:v>Jan. 15-21/2012</c:v>
                </c:pt>
                <c:pt idx="17">
                  <c:v>Jan. 22-28/2012</c:v>
                </c:pt>
                <c:pt idx="18">
                  <c:v>Jan. 29- Feb. 4/2012</c:v>
                </c:pt>
                <c:pt idx="19">
                  <c:v>Feb. 5-11/2012</c:v>
                </c:pt>
                <c:pt idx="20">
                  <c:v>Feb. 12-18/2012</c:v>
                </c:pt>
                <c:pt idx="21">
                  <c:v>Feb. 19-25/2012</c:v>
                </c:pt>
                <c:pt idx="22">
                  <c:v>Feb. 26- March 3/2012</c:v>
                </c:pt>
                <c:pt idx="23">
                  <c:v>March 4-10/2012</c:v>
                </c:pt>
                <c:pt idx="24">
                  <c:v>March 11-17/2012</c:v>
                </c:pt>
                <c:pt idx="25">
                  <c:v>March 18 - 24/2012</c:v>
                </c:pt>
                <c:pt idx="26">
                  <c:v>March 25- 31/2012</c:v>
                </c:pt>
                <c:pt idx="27">
                  <c:v>April 1-7/2012</c:v>
                </c:pt>
                <c:pt idx="28">
                  <c:v>April 8-14/2012</c:v>
                </c:pt>
                <c:pt idx="29">
                  <c:v>April 15-21/2012</c:v>
                </c:pt>
                <c:pt idx="30">
                  <c:v>April 22-28/2012</c:v>
                </c:pt>
                <c:pt idx="31">
                  <c:v>April 29- May 5/2012</c:v>
                </c:pt>
                <c:pt idx="32">
                  <c:v>May 6-12/2012</c:v>
                </c:pt>
                <c:pt idx="33">
                  <c:v>May 13-19/2012</c:v>
                </c:pt>
                <c:pt idx="34">
                  <c:v>May 20-26/2012</c:v>
                </c:pt>
                <c:pt idx="35">
                  <c:v>May 27-June 2/2012</c:v>
                </c:pt>
                <c:pt idx="36">
                  <c:v>June 3-9/2012</c:v>
                </c:pt>
                <c:pt idx="37">
                  <c:v>June 10-16/2012</c:v>
                </c:pt>
                <c:pt idx="38">
                  <c:v>June 17-23/2012</c:v>
                </c:pt>
                <c:pt idx="39">
                  <c:v>June 24-30/2012</c:v>
                </c:pt>
                <c:pt idx="40">
                  <c:v>July 1-7/2012</c:v>
                </c:pt>
                <c:pt idx="41">
                  <c:v>July 8-14/2012</c:v>
                </c:pt>
                <c:pt idx="42">
                  <c:v>July 15-21/2012</c:v>
                </c:pt>
                <c:pt idx="43">
                  <c:v>July 22-28/2012</c:v>
                </c:pt>
                <c:pt idx="44">
                  <c:v>July 29- Aug.4</c:v>
                </c:pt>
                <c:pt idx="45">
                  <c:v>Aug. 5-11/2012</c:v>
                </c:pt>
                <c:pt idx="46">
                  <c:v>Aug. 12-18/2012</c:v>
                </c:pt>
                <c:pt idx="47">
                  <c:v>Aug. 18-25/2012</c:v>
                </c:pt>
                <c:pt idx="48">
                  <c:v>Aug. 26- Sept 1/2012</c:v>
                </c:pt>
                <c:pt idx="49">
                  <c:v>Sept 2-8/2012</c:v>
                </c:pt>
                <c:pt idx="50">
                  <c:v>Sept 9-15/2012</c:v>
                </c:pt>
                <c:pt idx="51">
                  <c:v>Sept 16-22/2012</c:v>
                </c:pt>
                <c:pt idx="52">
                  <c:v>Sept 23-29/2012</c:v>
                </c:pt>
                <c:pt idx="53">
                  <c:v>Sept 30- Oct. 6/2012</c:v>
                </c:pt>
                <c:pt idx="54">
                  <c:v>Oct. 7-13/2012</c:v>
                </c:pt>
                <c:pt idx="55">
                  <c:v>Oct. 14-20/2012</c:v>
                </c:pt>
                <c:pt idx="56">
                  <c:v>Oct. 21-27/2012</c:v>
                </c:pt>
                <c:pt idx="57">
                  <c:v>Oct. 28 - Nov. 3/2012</c:v>
                </c:pt>
                <c:pt idx="58">
                  <c:v>Nov.4-10/2012</c:v>
                </c:pt>
                <c:pt idx="59">
                  <c:v>Nov. 11-17/2012</c:v>
                </c:pt>
                <c:pt idx="60">
                  <c:v>Nov.18-24/2012</c:v>
                </c:pt>
                <c:pt idx="61">
                  <c:v>Nov.25- Dec.1/2012</c:v>
                </c:pt>
                <c:pt idx="62">
                  <c:v>Dec. 2-8/2012</c:v>
                </c:pt>
                <c:pt idx="63">
                  <c:v>Dec. 9-15/2012</c:v>
                </c:pt>
                <c:pt idx="64">
                  <c:v>Dec. 16-22/2012</c:v>
                </c:pt>
                <c:pt idx="65">
                  <c:v>Dec. 23-29/2012</c:v>
                </c:pt>
                <c:pt idx="66">
                  <c:v>Dec. 30/2012- Jan. 5/2013</c:v>
                </c:pt>
                <c:pt idx="67">
                  <c:v>Jan. 6-12/2013</c:v>
                </c:pt>
                <c:pt idx="68">
                  <c:v>Jan.13-19/2013</c:v>
                </c:pt>
                <c:pt idx="69">
                  <c:v>Jan. 20 - 26/2013</c:v>
                </c:pt>
                <c:pt idx="70">
                  <c:v>Jan. 27 - Feb. 2/2013</c:v>
                </c:pt>
                <c:pt idx="71">
                  <c:v>2/3 - 9/2013</c:v>
                </c:pt>
                <c:pt idx="72">
                  <c:v>2/10 - 16/2013</c:v>
                </c:pt>
                <c:pt idx="73">
                  <c:v>2/17 - 23/2013</c:v>
                </c:pt>
                <c:pt idx="74">
                  <c:v>2/24 - 3/2/2013</c:v>
                </c:pt>
                <c:pt idx="75">
                  <c:v>3/3 - 9/2013</c:v>
                </c:pt>
                <c:pt idx="76">
                  <c:v>3/10 - 16/2013</c:v>
                </c:pt>
                <c:pt idx="77">
                  <c:v>3/17 - 23/2013</c:v>
                </c:pt>
                <c:pt idx="78">
                  <c:v>3/24 - 30/2013</c:v>
                </c:pt>
                <c:pt idx="79">
                  <c:v>3/31 - 4/6/2013</c:v>
                </c:pt>
                <c:pt idx="80">
                  <c:v>4/7 - 13/2013</c:v>
                </c:pt>
                <c:pt idx="81">
                  <c:v>4/14 - 20/2013</c:v>
                </c:pt>
                <c:pt idx="82">
                  <c:v>4/21 - 27/2013</c:v>
                </c:pt>
                <c:pt idx="83">
                  <c:v>4/28 - 5/4/2013</c:v>
                </c:pt>
                <c:pt idx="84">
                  <c:v>5/5 - 11/2013</c:v>
                </c:pt>
                <c:pt idx="85">
                  <c:v>5/12 - 18/2013</c:v>
                </c:pt>
                <c:pt idx="86">
                  <c:v>5/19 - 25/2013</c:v>
                </c:pt>
                <c:pt idx="87">
                  <c:v>5/26 - 6/1/2013</c:v>
                </c:pt>
                <c:pt idx="88">
                  <c:v>6/2 - 8/2013</c:v>
                </c:pt>
                <c:pt idx="89">
                  <c:v>6/9 - 15/2013</c:v>
                </c:pt>
                <c:pt idx="90">
                  <c:v>6/16 - 22/2013</c:v>
                </c:pt>
                <c:pt idx="91">
                  <c:v>6/23 - 29/2013</c:v>
                </c:pt>
                <c:pt idx="92">
                  <c:v>6/30 - 7/6/2013</c:v>
                </c:pt>
                <c:pt idx="93">
                  <c:v>7/7 - 13/2013</c:v>
                </c:pt>
                <c:pt idx="94">
                  <c:v>7/14 - 20/2013</c:v>
                </c:pt>
                <c:pt idx="95">
                  <c:v>7/21 - 27/2013</c:v>
                </c:pt>
                <c:pt idx="96">
                  <c:v>7/28 - 8/3/2013</c:v>
                </c:pt>
                <c:pt idx="97">
                  <c:v>8/4 - 10/2013</c:v>
                </c:pt>
                <c:pt idx="98">
                  <c:v>8/11 - 17/2013</c:v>
                </c:pt>
                <c:pt idx="99">
                  <c:v>8/18 - 24/2013</c:v>
                </c:pt>
                <c:pt idx="100">
                  <c:v>8/25 - 31/2013</c:v>
                </c:pt>
                <c:pt idx="101">
                  <c:v>9/1 - 7/2013</c:v>
                </c:pt>
                <c:pt idx="102">
                  <c:v>9/8 - 14/2013</c:v>
                </c:pt>
                <c:pt idx="103">
                  <c:v>9/15 - 21/2013</c:v>
                </c:pt>
                <c:pt idx="104">
                  <c:v>9/22 - 28/2013</c:v>
                </c:pt>
                <c:pt idx="105">
                  <c:v>9/29 - 10/5/2013</c:v>
                </c:pt>
                <c:pt idx="106">
                  <c:v>10/6 - 12/2013</c:v>
                </c:pt>
                <c:pt idx="107">
                  <c:v>10/13 - 19/2013</c:v>
                </c:pt>
                <c:pt idx="108">
                  <c:v>10/20 - 26/2013</c:v>
                </c:pt>
                <c:pt idx="109">
                  <c:v>10/27 - 11/2/2013</c:v>
                </c:pt>
                <c:pt idx="110">
                  <c:v>11/3 - 9/2013</c:v>
                </c:pt>
                <c:pt idx="111">
                  <c:v>11/10 - 16/2013</c:v>
                </c:pt>
                <c:pt idx="112">
                  <c:v>11/17 - 23/2013</c:v>
                </c:pt>
                <c:pt idx="113">
                  <c:v>11/24 - 30/2013</c:v>
                </c:pt>
                <c:pt idx="114">
                  <c:v>12/1 - 7/2013</c:v>
                </c:pt>
                <c:pt idx="115">
                  <c:v>12/8 - 14/2013</c:v>
                </c:pt>
                <c:pt idx="116">
                  <c:v>12/15 - 21/2013</c:v>
                </c:pt>
                <c:pt idx="117">
                  <c:v>12/22 - 28/2013</c:v>
                </c:pt>
                <c:pt idx="118">
                  <c:v>12/29 - 1/4/2014</c:v>
                </c:pt>
                <c:pt idx="119">
                  <c:v>1/5 - 11/2014</c:v>
                </c:pt>
                <c:pt idx="120">
                  <c:v>1/12 - 18/2014</c:v>
                </c:pt>
                <c:pt idx="121">
                  <c:v>1/19 - 25/2014</c:v>
                </c:pt>
                <c:pt idx="122">
                  <c:v>1/26 - 2/1/2014</c:v>
                </c:pt>
                <c:pt idx="123">
                  <c:v>2/2 - 8/2014</c:v>
                </c:pt>
                <c:pt idx="124">
                  <c:v>2/9 - 15/2014</c:v>
                </c:pt>
                <c:pt idx="125">
                  <c:v>2/16 - 22/2014</c:v>
                </c:pt>
                <c:pt idx="126">
                  <c:v>2/23 - 3/1/2014</c:v>
                </c:pt>
                <c:pt idx="127">
                  <c:v>3/2 - 3/8/2014</c:v>
                </c:pt>
                <c:pt idx="128">
                  <c:v>3/9 - 15/2014</c:v>
                </c:pt>
                <c:pt idx="129">
                  <c:v>3/16 - 22/2014</c:v>
                </c:pt>
                <c:pt idx="130">
                  <c:v>3/23 - 29/2014</c:v>
                </c:pt>
                <c:pt idx="131">
                  <c:v>3/30 - 4/5/2014</c:v>
                </c:pt>
                <c:pt idx="132">
                  <c:v>4/6 - 12/2014</c:v>
                </c:pt>
                <c:pt idx="133">
                  <c:v>4/13 - 19/2014</c:v>
                </c:pt>
                <c:pt idx="134">
                  <c:v>4/20 - 26/2014</c:v>
                </c:pt>
                <c:pt idx="135">
                  <c:v>4/27 - 5/3/2014</c:v>
                </c:pt>
                <c:pt idx="136">
                  <c:v>5/4 - 10/2014</c:v>
                </c:pt>
                <c:pt idx="137">
                  <c:v>5/11 - 17/2014</c:v>
                </c:pt>
                <c:pt idx="138">
                  <c:v>5/18 - 24/2014</c:v>
                </c:pt>
                <c:pt idx="139">
                  <c:v>5/25 - 31/2014</c:v>
                </c:pt>
                <c:pt idx="140">
                  <c:v>6/1 - 7/2014</c:v>
                </c:pt>
                <c:pt idx="141">
                  <c:v>6/8 - 14/2014</c:v>
                </c:pt>
                <c:pt idx="142">
                  <c:v>6/15 - 21/2014</c:v>
                </c:pt>
                <c:pt idx="143">
                  <c:v>6/22 - 28/2014</c:v>
                </c:pt>
                <c:pt idx="144">
                  <c:v>6/29 - 7/5/2014</c:v>
                </c:pt>
                <c:pt idx="145">
                  <c:v>7/6 - 12/2014</c:v>
                </c:pt>
                <c:pt idx="146">
                  <c:v>7/13 - 19/2014</c:v>
                </c:pt>
                <c:pt idx="147">
                  <c:v>7/20 - 26/2014</c:v>
                </c:pt>
                <c:pt idx="148">
                  <c:v>7/27 - 8/2/2014</c:v>
                </c:pt>
                <c:pt idx="149">
                  <c:v>8/3 - 9/2014</c:v>
                </c:pt>
                <c:pt idx="150">
                  <c:v>8/10 - 16/2014</c:v>
                </c:pt>
                <c:pt idx="151">
                  <c:v>8/17 - 23/2014</c:v>
                </c:pt>
                <c:pt idx="152">
                  <c:v>8/24 - 30/2014</c:v>
                </c:pt>
                <c:pt idx="153">
                  <c:v>8/31 - 9/6/2014</c:v>
                </c:pt>
                <c:pt idx="154">
                  <c:v>9/7 - 9/13/2014</c:v>
                </c:pt>
                <c:pt idx="155">
                  <c:v>9/14 - 9/20/2014</c:v>
                </c:pt>
                <c:pt idx="156">
                  <c:v>9/21 - 27/2014</c:v>
                </c:pt>
                <c:pt idx="157">
                  <c:v>9/28 - 10/4/2014</c:v>
                </c:pt>
                <c:pt idx="158">
                  <c:v>10/5 - 11/2014</c:v>
                </c:pt>
                <c:pt idx="159">
                  <c:v>10/12 - 18/2014</c:v>
                </c:pt>
                <c:pt idx="160">
                  <c:v>10/19 - 25/2014</c:v>
                </c:pt>
                <c:pt idx="161">
                  <c:v>10/26 - 11/1/2014</c:v>
                </c:pt>
                <c:pt idx="162">
                  <c:v>11/2 - 8/2014</c:v>
                </c:pt>
                <c:pt idx="163">
                  <c:v>11/9 - 15/2014</c:v>
                </c:pt>
                <c:pt idx="164">
                  <c:v>11/16 - 22/2014</c:v>
                </c:pt>
                <c:pt idx="165">
                  <c:v>11/23 - 29/2014</c:v>
                </c:pt>
                <c:pt idx="166">
                  <c:v>11/30 - 12/6/2014</c:v>
                </c:pt>
                <c:pt idx="167">
                  <c:v>12/7 - 13/2014</c:v>
                </c:pt>
                <c:pt idx="168">
                  <c:v>12//14 - 20/2014</c:v>
                </c:pt>
                <c:pt idx="169">
                  <c:v>12/21 - 27/2014</c:v>
                </c:pt>
                <c:pt idx="170">
                  <c:v>12/28/2014 - 1/3/2015</c:v>
                </c:pt>
                <c:pt idx="171">
                  <c:v>1/4 - 10/2015</c:v>
                </c:pt>
                <c:pt idx="172">
                  <c:v>1/11 - 17/2015</c:v>
                </c:pt>
                <c:pt idx="173">
                  <c:v>1/18 - 24/2015</c:v>
                </c:pt>
                <c:pt idx="174">
                  <c:v>1/25 - 31/2015</c:v>
                </c:pt>
                <c:pt idx="175">
                  <c:v>2/1 - 7/2015</c:v>
                </c:pt>
                <c:pt idx="176">
                  <c:v>2/8 - 14/2015</c:v>
                </c:pt>
                <c:pt idx="177">
                  <c:v>2/15 - 21/2015</c:v>
                </c:pt>
                <c:pt idx="178">
                  <c:v>2/22 - 28/2015</c:v>
                </c:pt>
                <c:pt idx="179">
                  <c:v>3/1 - 7/2015</c:v>
                </c:pt>
                <c:pt idx="180">
                  <c:v>3/8 - 14/2015</c:v>
                </c:pt>
                <c:pt idx="181">
                  <c:v>3/15 - 21/2015</c:v>
                </c:pt>
                <c:pt idx="182">
                  <c:v>3/22 - 28/2015</c:v>
                </c:pt>
                <c:pt idx="183">
                  <c:v>3/29 - 4/4/2015</c:v>
                </c:pt>
                <c:pt idx="184">
                  <c:v>4/5 - 11/2015</c:v>
                </c:pt>
                <c:pt idx="185">
                  <c:v>4/12 - 18/2015</c:v>
                </c:pt>
                <c:pt idx="186">
                  <c:v>4/19 - 25/2015</c:v>
                </c:pt>
                <c:pt idx="187">
                  <c:v>4/26 - 5/2/2015</c:v>
                </c:pt>
                <c:pt idx="188">
                  <c:v>5/3 - 9/2015</c:v>
                </c:pt>
              </c:strCache>
            </c:strRef>
          </c:cat>
          <c:val>
            <c:numRef>
              <c:f>Sheet1!$O$2:$O$190</c:f>
              <c:numCache>
                <c:formatCode>General</c:formatCode>
                <c:ptCount val="189"/>
                <c:pt idx="21">
                  <c:v>1</c:v>
                </c:pt>
                <c:pt idx="24">
                  <c:v>1</c:v>
                </c:pt>
                <c:pt idx="25">
                  <c:v>2</c:v>
                </c:pt>
                <c:pt idx="26">
                  <c:v>2</c:v>
                </c:pt>
                <c:pt idx="27">
                  <c:v>1</c:v>
                </c:pt>
                <c:pt idx="28">
                  <c:v>1</c:v>
                </c:pt>
                <c:pt idx="62">
                  <c:v>1</c:v>
                </c:pt>
                <c:pt idx="63">
                  <c:v>1</c:v>
                </c:pt>
                <c:pt idx="64">
                  <c:v>1</c:v>
                </c:pt>
                <c:pt idx="65">
                  <c:v>2</c:v>
                </c:pt>
                <c:pt idx="66">
                  <c:v>2</c:v>
                </c:pt>
                <c:pt idx="67">
                  <c:v>1</c:v>
                </c:pt>
                <c:pt idx="68">
                  <c:v>4</c:v>
                </c:pt>
                <c:pt idx="69">
                  <c:v>4</c:v>
                </c:pt>
                <c:pt idx="70">
                  <c:v>4</c:v>
                </c:pt>
                <c:pt idx="71">
                  <c:v>5</c:v>
                </c:pt>
                <c:pt idx="72">
                  <c:v>2</c:v>
                </c:pt>
                <c:pt idx="73">
                  <c:v>5</c:v>
                </c:pt>
                <c:pt idx="75">
                  <c:v>3</c:v>
                </c:pt>
                <c:pt idx="76">
                  <c:v>1</c:v>
                </c:pt>
                <c:pt idx="77">
                  <c:v>2</c:v>
                </c:pt>
                <c:pt idx="80">
                  <c:v>1</c:v>
                </c:pt>
                <c:pt idx="81">
                  <c:v>2</c:v>
                </c:pt>
                <c:pt idx="82">
                  <c:v>2</c:v>
                </c:pt>
                <c:pt idx="97">
                  <c:v>1</c:v>
                </c:pt>
                <c:pt idx="116">
                  <c:v>1</c:v>
                </c:pt>
                <c:pt idx="117">
                  <c:v>1</c:v>
                </c:pt>
                <c:pt idx="119">
                  <c:v>1</c:v>
                </c:pt>
                <c:pt idx="120">
                  <c:v>1</c:v>
                </c:pt>
                <c:pt idx="121">
                  <c:v>1</c:v>
                </c:pt>
                <c:pt idx="122">
                  <c:v>2</c:v>
                </c:pt>
                <c:pt idx="123">
                  <c:v>3</c:v>
                </c:pt>
                <c:pt idx="124">
                  <c:v>3</c:v>
                </c:pt>
                <c:pt idx="125">
                  <c:v>2</c:v>
                </c:pt>
                <c:pt idx="126">
                  <c:v>3</c:v>
                </c:pt>
                <c:pt idx="127">
                  <c:v>9</c:v>
                </c:pt>
                <c:pt idx="128">
                  <c:v>4</c:v>
                </c:pt>
                <c:pt idx="129">
                  <c:v>1</c:v>
                </c:pt>
                <c:pt idx="130">
                  <c:v>3</c:v>
                </c:pt>
                <c:pt idx="131">
                  <c:v>1</c:v>
                </c:pt>
                <c:pt idx="133">
                  <c:v>1</c:v>
                </c:pt>
                <c:pt idx="164">
                  <c:v>1</c:v>
                </c:pt>
                <c:pt idx="173">
                  <c:v>1</c:v>
                </c:pt>
                <c:pt idx="174">
                  <c:v>1</c:v>
                </c:pt>
                <c:pt idx="177">
                  <c:v>1</c:v>
                </c:pt>
                <c:pt idx="178">
                  <c:v>2</c:v>
                </c:pt>
                <c:pt idx="179">
                  <c:v>1</c:v>
                </c:pt>
                <c:pt idx="180">
                  <c:v>1</c:v>
                </c:pt>
                <c:pt idx="181">
                  <c:v>4</c:v>
                </c:pt>
                <c:pt idx="182">
                  <c:v>2</c:v>
                </c:pt>
                <c:pt idx="183">
                  <c:v>3</c:v>
                </c:pt>
                <c:pt idx="185">
                  <c:v>2</c:v>
                </c:pt>
                <c:pt idx="186">
                  <c:v>2</c:v>
                </c:pt>
                <c:pt idx="187">
                  <c:v>1</c:v>
                </c:pt>
                <c:pt idx="188">
                  <c:v>1</c:v>
                </c:pt>
              </c:numCache>
            </c:numRef>
          </c:val>
        </c:ser>
        <c:ser>
          <c:idx val="2"/>
          <c:order val="2"/>
          <c:tx>
            <c:strRef>
              <c:f>Sheet1!$P$1</c:f>
              <c:strCache>
                <c:ptCount val="1"/>
                <c:pt idx="0">
                  <c:v>COR43</c:v>
                </c:pt>
              </c:strCache>
            </c:strRef>
          </c:tx>
          <c:invertIfNegative val="0"/>
          <c:cat>
            <c:strRef>
              <c:f>Sheet1!$A$2:$A$190</c:f>
              <c:strCache>
                <c:ptCount val="189"/>
                <c:pt idx="0">
                  <c:v>Sep.25-Oct.1/2011</c:v>
                </c:pt>
                <c:pt idx="1">
                  <c:v>Oct.2-8/2011</c:v>
                </c:pt>
                <c:pt idx="2">
                  <c:v>Oct.9-15/2011</c:v>
                </c:pt>
                <c:pt idx="3">
                  <c:v>Oct.16-22/2011</c:v>
                </c:pt>
                <c:pt idx="4">
                  <c:v>Oct. 23-29/2011</c:v>
                </c:pt>
                <c:pt idx="5">
                  <c:v>Oct.30-Nov.5/2011</c:v>
                </c:pt>
                <c:pt idx="6">
                  <c:v>Nov. 6-12/2011</c:v>
                </c:pt>
                <c:pt idx="7">
                  <c:v>Nov. 13-19/2011</c:v>
                </c:pt>
                <c:pt idx="8">
                  <c:v>Nov.20-26/2011</c:v>
                </c:pt>
                <c:pt idx="9">
                  <c:v>Nov.27-Dec.3/2011</c:v>
                </c:pt>
                <c:pt idx="10">
                  <c:v>Dec. 4-10/2011</c:v>
                </c:pt>
                <c:pt idx="11">
                  <c:v>Dec. 11-17/2011</c:v>
                </c:pt>
                <c:pt idx="12">
                  <c:v>Dec. 18-24/2011</c:v>
                </c:pt>
                <c:pt idx="13">
                  <c:v>Dec. 25-31/2011</c:v>
                </c:pt>
                <c:pt idx="14">
                  <c:v>Jan.1-7/2012</c:v>
                </c:pt>
                <c:pt idx="15">
                  <c:v>Jan. 8-14/2012</c:v>
                </c:pt>
                <c:pt idx="16">
                  <c:v>Jan. 15-21/2012</c:v>
                </c:pt>
                <c:pt idx="17">
                  <c:v>Jan. 22-28/2012</c:v>
                </c:pt>
                <c:pt idx="18">
                  <c:v>Jan. 29- Feb. 4/2012</c:v>
                </c:pt>
                <c:pt idx="19">
                  <c:v>Feb. 5-11/2012</c:v>
                </c:pt>
                <c:pt idx="20">
                  <c:v>Feb. 12-18/2012</c:v>
                </c:pt>
                <c:pt idx="21">
                  <c:v>Feb. 19-25/2012</c:v>
                </c:pt>
                <c:pt idx="22">
                  <c:v>Feb. 26- March 3/2012</c:v>
                </c:pt>
                <c:pt idx="23">
                  <c:v>March 4-10/2012</c:v>
                </c:pt>
                <c:pt idx="24">
                  <c:v>March 11-17/2012</c:v>
                </c:pt>
                <c:pt idx="25">
                  <c:v>March 18 - 24/2012</c:v>
                </c:pt>
                <c:pt idx="26">
                  <c:v>March 25- 31/2012</c:v>
                </c:pt>
                <c:pt idx="27">
                  <c:v>April 1-7/2012</c:v>
                </c:pt>
                <c:pt idx="28">
                  <c:v>April 8-14/2012</c:v>
                </c:pt>
                <c:pt idx="29">
                  <c:v>April 15-21/2012</c:v>
                </c:pt>
                <c:pt idx="30">
                  <c:v>April 22-28/2012</c:v>
                </c:pt>
                <c:pt idx="31">
                  <c:v>April 29- May 5/2012</c:v>
                </c:pt>
                <c:pt idx="32">
                  <c:v>May 6-12/2012</c:v>
                </c:pt>
                <c:pt idx="33">
                  <c:v>May 13-19/2012</c:v>
                </c:pt>
                <c:pt idx="34">
                  <c:v>May 20-26/2012</c:v>
                </c:pt>
                <c:pt idx="35">
                  <c:v>May 27-June 2/2012</c:v>
                </c:pt>
                <c:pt idx="36">
                  <c:v>June 3-9/2012</c:v>
                </c:pt>
                <c:pt idx="37">
                  <c:v>June 10-16/2012</c:v>
                </c:pt>
                <c:pt idx="38">
                  <c:v>June 17-23/2012</c:v>
                </c:pt>
                <c:pt idx="39">
                  <c:v>June 24-30/2012</c:v>
                </c:pt>
                <c:pt idx="40">
                  <c:v>July 1-7/2012</c:v>
                </c:pt>
                <c:pt idx="41">
                  <c:v>July 8-14/2012</c:v>
                </c:pt>
                <c:pt idx="42">
                  <c:v>July 15-21/2012</c:v>
                </c:pt>
                <c:pt idx="43">
                  <c:v>July 22-28/2012</c:v>
                </c:pt>
                <c:pt idx="44">
                  <c:v>July 29- Aug.4</c:v>
                </c:pt>
                <c:pt idx="45">
                  <c:v>Aug. 5-11/2012</c:v>
                </c:pt>
                <c:pt idx="46">
                  <c:v>Aug. 12-18/2012</c:v>
                </c:pt>
                <c:pt idx="47">
                  <c:v>Aug. 18-25/2012</c:v>
                </c:pt>
                <c:pt idx="48">
                  <c:v>Aug. 26- Sept 1/2012</c:v>
                </c:pt>
                <c:pt idx="49">
                  <c:v>Sept 2-8/2012</c:v>
                </c:pt>
                <c:pt idx="50">
                  <c:v>Sept 9-15/2012</c:v>
                </c:pt>
                <c:pt idx="51">
                  <c:v>Sept 16-22/2012</c:v>
                </c:pt>
                <c:pt idx="52">
                  <c:v>Sept 23-29/2012</c:v>
                </c:pt>
                <c:pt idx="53">
                  <c:v>Sept 30- Oct. 6/2012</c:v>
                </c:pt>
                <c:pt idx="54">
                  <c:v>Oct. 7-13/2012</c:v>
                </c:pt>
                <c:pt idx="55">
                  <c:v>Oct. 14-20/2012</c:v>
                </c:pt>
                <c:pt idx="56">
                  <c:v>Oct. 21-27/2012</c:v>
                </c:pt>
                <c:pt idx="57">
                  <c:v>Oct. 28 - Nov. 3/2012</c:v>
                </c:pt>
                <c:pt idx="58">
                  <c:v>Nov.4-10/2012</c:v>
                </c:pt>
                <c:pt idx="59">
                  <c:v>Nov. 11-17/2012</c:v>
                </c:pt>
                <c:pt idx="60">
                  <c:v>Nov.18-24/2012</c:v>
                </c:pt>
                <c:pt idx="61">
                  <c:v>Nov.25- Dec.1/2012</c:v>
                </c:pt>
                <c:pt idx="62">
                  <c:v>Dec. 2-8/2012</c:v>
                </c:pt>
                <c:pt idx="63">
                  <c:v>Dec. 9-15/2012</c:v>
                </c:pt>
                <c:pt idx="64">
                  <c:v>Dec. 16-22/2012</c:v>
                </c:pt>
                <c:pt idx="65">
                  <c:v>Dec. 23-29/2012</c:v>
                </c:pt>
                <c:pt idx="66">
                  <c:v>Dec. 30/2012- Jan. 5/2013</c:v>
                </c:pt>
                <c:pt idx="67">
                  <c:v>Jan. 6-12/2013</c:v>
                </c:pt>
                <c:pt idx="68">
                  <c:v>Jan.13-19/2013</c:v>
                </c:pt>
                <c:pt idx="69">
                  <c:v>Jan. 20 - 26/2013</c:v>
                </c:pt>
                <c:pt idx="70">
                  <c:v>Jan. 27 - Feb. 2/2013</c:v>
                </c:pt>
                <c:pt idx="71">
                  <c:v>2/3 - 9/2013</c:v>
                </c:pt>
                <c:pt idx="72">
                  <c:v>2/10 - 16/2013</c:v>
                </c:pt>
                <c:pt idx="73">
                  <c:v>2/17 - 23/2013</c:v>
                </c:pt>
                <c:pt idx="74">
                  <c:v>2/24 - 3/2/2013</c:v>
                </c:pt>
                <c:pt idx="75">
                  <c:v>3/3 - 9/2013</c:v>
                </c:pt>
                <c:pt idx="76">
                  <c:v>3/10 - 16/2013</c:v>
                </c:pt>
                <c:pt idx="77">
                  <c:v>3/17 - 23/2013</c:v>
                </c:pt>
                <c:pt idx="78">
                  <c:v>3/24 - 30/2013</c:v>
                </c:pt>
                <c:pt idx="79">
                  <c:v>3/31 - 4/6/2013</c:v>
                </c:pt>
                <c:pt idx="80">
                  <c:v>4/7 - 13/2013</c:v>
                </c:pt>
                <c:pt idx="81">
                  <c:v>4/14 - 20/2013</c:v>
                </c:pt>
                <c:pt idx="82">
                  <c:v>4/21 - 27/2013</c:v>
                </c:pt>
                <c:pt idx="83">
                  <c:v>4/28 - 5/4/2013</c:v>
                </c:pt>
                <c:pt idx="84">
                  <c:v>5/5 - 11/2013</c:v>
                </c:pt>
                <c:pt idx="85">
                  <c:v>5/12 - 18/2013</c:v>
                </c:pt>
                <c:pt idx="86">
                  <c:v>5/19 - 25/2013</c:v>
                </c:pt>
                <c:pt idx="87">
                  <c:v>5/26 - 6/1/2013</c:v>
                </c:pt>
                <c:pt idx="88">
                  <c:v>6/2 - 8/2013</c:v>
                </c:pt>
                <c:pt idx="89">
                  <c:v>6/9 - 15/2013</c:v>
                </c:pt>
                <c:pt idx="90">
                  <c:v>6/16 - 22/2013</c:v>
                </c:pt>
                <c:pt idx="91">
                  <c:v>6/23 - 29/2013</c:v>
                </c:pt>
                <c:pt idx="92">
                  <c:v>6/30 - 7/6/2013</c:v>
                </c:pt>
                <c:pt idx="93">
                  <c:v>7/7 - 13/2013</c:v>
                </c:pt>
                <c:pt idx="94">
                  <c:v>7/14 - 20/2013</c:v>
                </c:pt>
                <c:pt idx="95">
                  <c:v>7/21 - 27/2013</c:v>
                </c:pt>
                <c:pt idx="96">
                  <c:v>7/28 - 8/3/2013</c:v>
                </c:pt>
                <c:pt idx="97">
                  <c:v>8/4 - 10/2013</c:v>
                </c:pt>
                <c:pt idx="98">
                  <c:v>8/11 - 17/2013</c:v>
                </c:pt>
                <c:pt idx="99">
                  <c:v>8/18 - 24/2013</c:v>
                </c:pt>
                <c:pt idx="100">
                  <c:v>8/25 - 31/2013</c:v>
                </c:pt>
                <c:pt idx="101">
                  <c:v>9/1 - 7/2013</c:v>
                </c:pt>
                <c:pt idx="102">
                  <c:v>9/8 - 14/2013</c:v>
                </c:pt>
                <c:pt idx="103">
                  <c:v>9/15 - 21/2013</c:v>
                </c:pt>
                <c:pt idx="104">
                  <c:v>9/22 - 28/2013</c:v>
                </c:pt>
                <c:pt idx="105">
                  <c:v>9/29 - 10/5/2013</c:v>
                </c:pt>
                <c:pt idx="106">
                  <c:v>10/6 - 12/2013</c:v>
                </c:pt>
                <c:pt idx="107">
                  <c:v>10/13 - 19/2013</c:v>
                </c:pt>
                <c:pt idx="108">
                  <c:v>10/20 - 26/2013</c:v>
                </c:pt>
                <c:pt idx="109">
                  <c:v>10/27 - 11/2/2013</c:v>
                </c:pt>
                <c:pt idx="110">
                  <c:v>11/3 - 9/2013</c:v>
                </c:pt>
                <c:pt idx="111">
                  <c:v>11/10 - 16/2013</c:v>
                </c:pt>
                <c:pt idx="112">
                  <c:v>11/17 - 23/2013</c:v>
                </c:pt>
                <c:pt idx="113">
                  <c:v>11/24 - 30/2013</c:v>
                </c:pt>
                <c:pt idx="114">
                  <c:v>12/1 - 7/2013</c:v>
                </c:pt>
                <c:pt idx="115">
                  <c:v>12/8 - 14/2013</c:v>
                </c:pt>
                <c:pt idx="116">
                  <c:v>12/15 - 21/2013</c:v>
                </c:pt>
                <c:pt idx="117">
                  <c:v>12/22 - 28/2013</c:v>
                </c:pt>
                <c:pt idx="118">
                  <c:v>12/29 - 1/4/2014</c:v>
                </c:pt>
                <c:pt idx="119">
                  <c:v>1/5 - 11/2014</c:v>
                </c:pt>
                <c:pt idx="120">
                  <c:v>1/12 - 18/2014</c:v>
                </c:pt>
                <c:pt idx="121">
                  <c:v>1/19 - 25/2014</c:v>
                </c:pt>
                <c:pt idx="122">
                  <c:v>1/26 - 2/1/2014</c:v>
                </c:pt>
                <c:pt idx="123">
                  <c:v>2/2 - 8/2014</c:v>
                </c:pt>
                <c:pt idx="124">
                  <c:v>2/9 - 15/2014</c:v>
                </c:pt>
                <c:pt idx="125">
                  <c:v>2/16 - 22/2014</c:v>
                </c:pt>
                <c:pt idx="126">
                  <c:v>2/23 - 3/1/2014</c:v>
                </c:pt>
                <c:pt idx="127">
                  <c:v>3/2 - 3/8/2014</c:v>
                </c:pt>
                <c:pt idx="128">
                  <c:v>3/9 - 15/2014</c:v>
                </c:pt>
                <c:pt idx="129">
                  <c:v>3/16 - 22/2014</c:v>
                </c:pt>
                <c:pt idx="130">
                  <c:v>3/23 - 29/2014</c:v>
                </c:pt>
                <c:pt idx="131">
                  <c:v>3/30 - 4/5/2014</c:v>
                </c:pt>
                <c:pt idx="132">
                  <c:v>4/6 - 12/2014</c:v>
                </c:pt>
                <c:pt idx="133">
                  <c:v>4/13 - 19/2014</c:v>
                </c:pt>
                <c:pt idx="134">
                  <c:v>4/20 - 26/2014</c:v>
                </c:pt>
                <c:pt idx="135">
                  <c:v>4/27 - 5/3/2014</c:v>
                </c:pt>
                <c:pt idx="136">
                  <c:v>5/4 - 10/2014</c:v>
                </c:pt>
                <c:pt idx="137">
                  <c:v>5/11 - 17/2014</c:v>
                </c:pt>
                <c:pt idx="138">
                  <c:v>5/18 - 24/2014</c:v>
                </c:pt>
                <c:pt idx="139">
                  <c:v>5/25 - 31/2014</c:v>
                </c:pt>
                <c:pt idx="140">
                  <c:v>6/1 - 7/2014</c:v>
                </c:pt>
                <c:pt idx="141">
                  <c:v>6/8 - 14/2014</c:v>
                </c:pt>
                <c:pt idx="142">
                  <c:v>6/15 - 21/2014</c:v>
                </c:pt>
                <c:pt idx="143">
                  <c:v>6/22 - 28/2014</c:v>
                </c:pt>
                <c:pt idx="144">
                  <c:v>6/29 - 7/5/2014</c:v>
                </c:pt>
                <c:pt idx="145">
                  <c:v>7/6 - 12/2014</c:v>
                </c:pt>
                <c:pt idx="146">
                  <c:v>7/13 - 19/2014</c:v>
                </c:pt>
                <c:pt idx="147">
                  <c:v>7/20 - 26/2014</c:v>
                </c:pt>
                <c:pt idx="148">
                  <c:v>7/27 - 8/2/2014</c:v>
                </c:pt>
                <c:pt idx="149">
                  <c:v>8/3 - 9/2014</c:v>
                </c:pt>
                <c:pt idx="150">
                  <c:v>8/10 - 16/2014</c:v>
                </c:pt>
                <c:pt idx="151">
                  <c:v>8/17 - 23/2014</c:v>
                </c:pt>
                <c:pt idx="152">
                  <c:v>8/24 - 30/2014</c:v>
                </c:pt>
                <c:pt idx="153">
                  <c:v>8/31 - 9/6/2014</c:v>
                </c:pt>
                <c:pt idx="154">
                  <c:v>9/7 - 9/13/2014</c:v>
                </c:pt>
                <c:pt idx="155">
                  <c:v>9/14 - 9/20/2014</c:v>
                </c:pt>
                <c:pt idx="156">
                  <c:v>9/21 - 27/2014</c:v>
                </c:pt>
                <c:pt idx="157">
                  <c:v>9/28 - 10/4/2014</c:v>
                </c:pt>
                <c:pt idx="158">
                  <c:v>10/5 - 11/2014</c:v>
                </c:pt>
                <c:pt idx="159">
                  <c:v>10/12 - 18/2014</c:v>
                </c:pt>
                <c:pt idx="160">
                  <c:v>10/19 - 25/2014</c:v>
                </c:pt>
                <c:pt idx="161">
                  <c:v>10/26 - 11/1/2014</c:v>
                </c:pt>
                <c:pt idx="162">
                  <c:v>11/2 - 8/2014</c:v>
                </c:pt>
                <c:pt idx="163">
                  <c:v>11/9 - 15/2014</c:v>
                </c:pt>
                <c:pt idx="164">
                  <c:v>11/16 - 22/2014</c:v>
                </c:pt>
                <c:pt idx="165">
                  <c:v>11/23 - 29/2014</c:v>
                </c:pt>
                <c:pt idx="166">
                  <c:v>11/30 - 12/6/2014</c:v>
                </c:pt>
                <c:pt idx="167">
                  <c:v>12/7 - 13/2014</c:v>
                </c:pt>
                <c:pt idx="168">
                  <c:v>12//14 - 20/2014</c:v>
                </c:pt>
                <c:pt idx="169">
                  <c:v>12/21 - 27/2014</c:v>
                </c:pt>
                <c:pt idx="170">
                  <c:v>12/28/2014 - 1/3/2015</c:v>
                </c:pt>
                <c:pt idx="171">
                  <c:v>1/4 - 10/2015</c:v>
                </c:pt>
                <c:pt idx="172">
                  <c:v>1/11 - 17/2015</c:v>
                </c:pt>
                <c:pt idx="173">
                  <c:v>1/18 - 24/2015</c:v>
                </c:pt>
                <c:pt idx="174">
                  <c:v>1/25 - 31/2015</c:v>
                </c:pt>
                <c:pt idx="175">
                  <c:v>2/1 - 7/2015</c:v>
                </c:pt>
                <c:pt idx="176">
                  <c:v>2/8 - 14/2015</c:v>
                </c:pt>
                <c:pt idx="177">
                  <c:v>2/15 - 21/2015</c:v>
                </c:pt>
                <c:pt idx="178">
                  <c:v>2/22 - 28/2015</c:v>
                </c:pt>
                <c:pt idx="179">
                  <c:v>3/1 - 7/2015</c:v>
                </c:pt>
                <c:pt idx="180">
                  <c:v>3/8 - 14/2015</c:v>
                </c:pt>
                <c:pt idx="181">
                  <c:v>3/15 - 21/2015</c:v>
                </c:pt>
                <c:pt idx="182">
                  <c:v>3/22 - 28/2015</c:v>
                </c:pt>
                <c:pt idx="183">
                  <c:v>3/29 - 4/4/2015</c:v>
                </c:pt>
                <c:pt idx="184">
                  <c:v>4/5 - 11/2015</c:v>
                </c:pt>
                <c:pt idx="185">
                  <c:v>4/12 - 18/2015</c:v>
                </c:pt>
                <c:pt idx="186">
                  <c:v>4/19 - 25/2015</c:v>
                </c:pt>
                <c:pt idx="187">
                  <c:v>4/26 - 5/2/2015</c:v>
                </c:pt>
                <c:pt idx="188">
                  <c:v>5/3 - 9/2015</c:v>
                </c:pt>
              </c:strCache>
            </c:strRef>
          </c:cat>
          <c:val>
            <c:numRef>
              <c:f>Sheet1!$P$2:$P$190</c:f>
              <c:numCache>
                <c:formatCode>General</c:formatCode>
                <c:ptCount val="189"/>
                <c:pt idx="51">
                  <c:v>1</c:v>
                </c:pt>
                <c:pt idx="55">
                  <c:v>1</c:v>
                </c:pt>
                <c:pt idx="62">
                  <c:v>2</c:v>
                </c:pt>
                <c:pt idx="63">
                  <c:v>4</c:v>
                </c:pt>
                <c:pt idx="64">
                  <c:v>5</c:v>
                </c:pt>
                <c:pt idx="65">
                  <c:v>9</c:v>
                </c:pt>
                <c:pt idx="66">
                  <c:v>10</c:v>
                </c:pt>
                <c:pt idx="67">
                  <c:v>7</c:v>
                </c:pt>
                <c:pt idx="68">
                  <c:v>5</c:v>
                </c:pt>
                <c:pt idx="69">
                  <c:v>8</c:v>
                </c:pt>
                <c:pt idx="70">
                  <c:v>8</c:v>
                </c:pt>
                <c:pt idx="71">
                  <c:v>8</c:v>
                </c:pt>
                <c:pt idx="72">
                  <c:v>5</c:v>
                </c:pt>
                <c:pt idx="73">
                  <c:v>4</c:v>
                </c:pt>
                <c:pt idx="74">
                  <c:v>3</c:v>
                </c:pt>
                <c:pt idx="75">
                  <c:v>2</c:v>
                </c:pt>
                <c:pt idx="76">
                  <c:v>3</c:v>
                </c:pt>
                <c:pt idx="78">
                  <c:v>1</c:v>
                </c:pt>
                <c:pt idx="84">
                  <c:v>1</c:v>
                </c:pt>
                <c:pt idx="105">
                  <c:v>1</c:v>
                </c:pt>
                <c:pt idx="118">
                  <c:v>3</c:v>
                </c:pt>
                <c:pt idx="119">
                  <c:v>3</c:v>
                </c:pt>
                <c:pt idx="121">
                  <c:v>2</c:v>
                </c:pt>
                <c:pt idx="124">
                  <c:v>1</c:v>
                </c:pt>
                <c:pt idx="125">
                  <c:v>2</c:v>
                </c:pt>
                <c:pt idx="126">
                  <c:v>3</c:v>
                </c:pt>
                <c:pt idx="127">
                  <c:v>2</c:v>
                </c:pt>
                <c:pt idx="128">
                  <c:v>1</c:v>
                </c:pt>
                <c:pt idx="129">
                  <c:v>3</c:v>
                </c:pt>
                <c:pt idx="130">
                  <c:v>2</c:v>
                </c:pt>
                <c:pt idx="131">
                  <c:v>1</c:v>
                </c:pt>
                <c:pt idx="158">
                  <c:v>1</c:v>
                </c:pt>
                <c:pt idx="167">
                  <c:v>1</c:v>
                </c:pt>
                <c:pt idx="168">
                  <c:v>11</c:v>
                </c:pt>
                <c:pt idx="169">
                  <c:v>7</c:v>
                </c:pt>
                <c:pt idx="170">
                  <c:v>9</c:v>
                </c:pt>
                <c:pt idx="171">
                  <c:v>12</c:v>
                </c:pt>
                <c:pt idx="172">
                  <c:v>10</c:v>
                </c:pt>
                <c:pt idx="173">
                  <c:v>12</c:v>
                </c:pt>
                <c:pt idx="174">
                  <c:v>15</c:v>
                </c:pt>
                <c:pt idx="175">
                  <c:v>15</c:v>
                </c:pt>
                <c:pt idx="176">
                  <c:v>5</c:v>
                </c:pt>
                <c:pt idx="177">
                  <c:v>5</c:v>
                </c:pt>
                <c:pt idx="178">
                  <c:v>4</c:v>
                </c:pt>
                <c:pt idx="180">
                  <c:v>1</c:v>
                </c:pt>
                <c:pt idx="182">
                  <c:v>3</c:v>
                </c:pt>
                <c:pt idx="183">
                  <c:v>1</c:v>
                </c:pt>
                <c:pt idx="184">
                  <c:v>1</c:v>
                </c:pt>
                <c:pt idx="186">
                  <c:v>1</c:v>
                </c:pt>
              </c:numCache>
            </c:numRef>
          </c:val>
        </c:ser>
        <c:ser>
          <c:idx val="3"/>
          <c:order val="3"/>
          <c:tx>
            <c:strRef>
              <c:f>Sheet1!$Q$1</c:f>
              <c:strCache>
                <c:ptCount val="1"/>
                <c:pt idx="0">
                  <c:v>COR229</c:v>
                </c:pt>
              </c:strCache>
            </c:strRef>
          </c:tx>
          <c:invertIfNegative val="0"/>
          <c:cat>
            <c:strRef>
              <c:f>Sheet1!$A$2:$A$190</c:f>
              <c:strCache>
                <c:ptCount val="189"/>
                <c:pt idx="0">
                  <c:v>Sep.25-Oct.1/2011</c:v>
                </c:pt>
                <c:pt idx="1">
                  <c:v>Oct.2-8/2011</c:v>
                </c:pt>
                <c:pt idx="2">
                  <c:v>Oct.9-15/2011</c:v>
                </c:pt>
                <c:pt idx="3">
                  <c:v>Oct.16-22/2011</c:v>
                </c:pt>
                <c:pt idx="4">
                  <c:v>Oct. 23-29/2011</c:v>
                </c:pt>
                <c:pt idx="5">
                  <c:v>Oct.30-Nov.5/2011</c:v>
                </c:pt>
                <c:pt idx="6">
                  <c:v>Nov. 6-12/2011</c:v>
                </c:pt>
                <c:pt idx="7">
                  <c:v>Nov. 13-19/2011</c:v>
                </c:pt>
                <c:pt idx="8">
                  <c:v>Nov.20-26/2011</c:v>
                </c:pt>
                <c:pt idx="9">
                  <c:v>Nov.27-Dec.3/2011</c:v>
                </c:pt>
                <c:pt idx="10">
                  <c:v>Dec. 4-10/2011</c:v>
                </c:pt>
                <c:pt idx="11">
                  <c:v>Dec. 11-17/2011</c:v>
                </c:pt>
                <c:pt idx="12">
                  <c:v>Dec. 18-24/2011</c:v>
                </c:pt>
                <c:pt idx="13">
                  <c:v>Dec. 25-31/2011</c:v>
                </c:pt>
                <c:pt idx="14">
                  <c:v>Jan.1-7/2012</c:v>
                </c:pt>
                <c:pt idx="15">
                  <c:v>Jan. 8-14/2012</c:v>
                </c:pt>
                <c:pt idx="16">
                  <c:v>Jan. 15-21/2012</c:v>
                </c:pt>
                <c:pt idx="17">
                  <c:v>Jan. 22-28/2012</c:v>
                </c:pt>
                <c:pt idx="18">
                  <c:v>Jan. 29- Feb. 4/2012</c:v>
                </c:pt>
                <c:pt idx="19">
                  <c:v>Feb. 5-11/2012</c:v>
                </c:pt>
                <c:pt idx="20">
                  <c:v>Feb. 12-18/2012</c:v>
                </c:pt>
                <c:pt idx="21">
                  <c:v>Feb. 19-25/2012</c:v>
                </c:pt>
                <c:pt idx="22">
                  <c:v>Feb. 26- March 3/2012</c:v>
                </c:pt>
                <c:pt idx="23">
                  <c:v>March 4-10/2012</c:v>
                </c:pt>
                <c:pt idx="24">
                  <c:v>March 11-17/2012</c:v>
                </c:pt>
                <c:pt idx="25">
                  <c:v>March 18 - 24/2012</c:v>
                </c:pt>
                <c:pt idx="26">
                  <c:v>March 25- 31/2012</c:v>
                </c:pt>
                <c:pt idx="27">
                  <c:v>April 1-7/2012</c:v>
                </c:pt>
                <c:pt idx="28">
                  <c:v>April 8-14/2012</c:v>
                </c:pt>
                <c:pt idx="29">
                  <c:v>April 15-21/2012</c:v>
                </c:pt>
                <c:pt idx="30">
                  <c:v>April 22-28/2012</c:v>
                </c:pt>
                <c:pt idx="31">
                  <c:v>April 29- May 5/2012</c:v>
                </c:pt>
                <c:pt idx="32">
                  <c:v>May 6-12/2012</c:v>
                </c:pt>
                <c:pt idx="33">
                  <c:v>May 13-19/2012</c:v>
                </c:pt>
                <c:pt idx="34">
                  <c:v>May 20-26/2012</c:v>
                </c:pt>
                <c:pt idx="35">
                  <c:v>May 27-June 2/2012</c:v>
                </c:pt>
                <c:pt idx="36">
                  <c:v>June 3-9/2012</c:v>
                </c:pt>
                <c:pt idx="37">
                  <c:v>June 10-16/2012</c:v>
                </c:pt>
                <c:pt idx="38">
                  <c:v>June 17-23/2012</c:v>
                </c:pt>
                <c:pt idx="39">
                  <c:v>June 24-30/2012</c:v>
                </c:pt>
                <c:pt idx="40">
                  <c:v>July 1-7/2012</c:v>
                </c:pt>
                <c:pt idx="41">
                  <c:v>July 8-14/2012</c:v>
                </c:pt>
                <c:pt idx="42">
                  <c:v>July 15-21/2012</c:v>
                </c:pt>
                <c:pt idx="43">
                  <c:v>July 22-28/2012</c:v>
                </c:pt>
                <c:pt idx="44">
                  <c:v>July 29- Aug.4</c:v>
                </c:pt>
                <c:pt idx="45">
                  <c:v>Aug. 5-11/2012</c:v>
                </c:pt>
                <c:pt idx="46">
                  <c:v>Aug. 12-18/2012</c:v>
                </c:pt>
                <c:pt idx="47">
                  <c:v>Aug. 18-25/2012</c:v>
                </c:pt>
                <c:pt idx="48">
                  <c:v>Aug. 26- Sept 1/2012</c:v>
                </c:pt>
                <c:pt idx="49">
                  <c:v>Sept 2-8/2012</c:v>
                </c:pt>
                <c:pt idx="50">
                  <c:v>Sept 9-15/2012</c:v>
                </c:pt>
                <c:pt idx="51">
                  <c:v>Sept 16-22/2012</c:v>
                </c:pt>
                <c:pt idx="52">
                  <c:v>Sept 23-29/2012</c:v>
                </c:pt>
                <c:pt idx="53">
                  <c:v>Sept 30- Oct. 6/2012</c:v>
                </c:pt>
                <c:pt idx="54">
                  <c:v>Oct. 7-13/2012</c:v>
                </c:pt>
                <c:pt idx="55">
                  <c:v>Oct. 14-20/2012</c:v>
                </c:pt>
                <c:pt idx="56">
                  <c:v>Oct. 21-27/2012</c:v>
                </c:pt>
                <c:pt idx="57">
                  <c:v>Oct. 28 - Nov. 3/2012</c:v>
                </c:pt>
                <c:pt idx="58">
                  <c:v>Nov.4-10/2012</c:v>
                </c:pt>
                <c:pt idx="59">
                  <c:v>Nov. 11-17/2012</c:v>
                </c:pt>
                <c:pt idx="60">
                  <c:v>Nov.18-24/2012</c:v>
                </c:pt>
                <c:pt idx="61">
                  <c:v>Nov.25- Dec.1/2012</c:v>
                </c:pt>
                <c:pt idx="62">
                  <c:v>Dec. 2-8/2012</c:v>
                </c:pt>
                <c:pt idx="63">
                  <c:v>Dec. 9-15/2012</c:v>
                </c:pt>
                <c:pt idx="64">
                  <c:v>Dec. 16-22/2012</c:v>
                </c:pt>
                <c:pt idx="65">
                  <c:v>Dec. 23-29/2012</c:v>
                </c:pt>
                <c:pt idx="66">
                  <c:v>Dec. 30/2012- Jan. 5/2013</c:v>
                </c:pt>
                <c:pt idx="67">
                  <c:v>Jan. 6-12/2013</c:v>
                </c:pt>
                <c:pt idx="68">
                  <c:v>Jan.13-19/2013</c:v>
                </c:pt>
                <c:pt idx="69">
                  <c:v>Jan. 20 - 26/2013</c:v>
                </c:pt>
                <c:pt idx="70">
                  <c:v>Jan. 27 - Feb. 2/2013</c:v>
                </c:pt>
                <c:pt idx="71">
                  <c:v>2/3 - 9/2013</c:v>
                </c:pt>
                <c:pt idx="72">
                  <c:v>2/10 - 16/2013</c:v>
                </c:pt>
                <c:pt idx="73">
                  <c:v>2/17 - 23/2013</c:v>
                </c:pt>
                <c:pt idx="74">
                  <c:v>2/24 - 3/2/2013</c:v>
                </c:pt>
                <c:pt idx="75">
                  <c:v>3/3 - 9/2013</c:v>
                </c:pt>
                <c:pt idx="76">
                  <c:v>3/10 - 16/2013</c:v>
                </c:pt>
                <c:pt idx="77">
                  <c:v>3/17 - 23/2013</c:v>
                </c:pt>
                <c:pt idx="78">
                  <c:v>3/24 - 30/2013</c:v>
                </c:pt>
                <c:pt idx="79">
                  <c:v>3/31 - 4/6/2013</c:v>
                </c:pt>
                <c:pt idx="80">
                  <c:v>4/7 - 13/2013</c:v>
                </c:pt>
                <c:pt idx="81">
                  <c:v>4/14 - 20/2013</c:v>
                </c:pt>
                <c:pt idx="82">
                  <c:v>4/21 - 27/2013</c:v>
                </c:pt>
                <c:pt idx="83">
                  <c:v>4/28 - 5/4/2013</c:v>
                </c:pt>
                <c:pt idx="84">
                  <c:v>5/5 - 11/2013</c:v>
                </c:pt>
                <c:pt idx="85">
                  <c:v>5/12 - 18/2013</c:v>
                </c:pt>
                <c:pt idx="86">
                  <c:v>5/19 - 25/2013</c:v>
                </c:pt>
                <c:pt idx="87">
                  <c:v>5/26 - 6/1/2013</c:v>
                </c:pt>
                <c:pt idx="88">
                  <c:v>6/2 - 8/2013</c:v>
                </c:pt>
                <c:pt idx="89">
                  <c:v>6/9 - 15/2013</c:v>
                </c:pt>
                <c:pt idx="90">
                  <c:v>6/16 - 22/2013</c:v>
                </c:pt>
                <c:pt idx="91">
                  <c:v>6/23 - 29/2013</c:v>
                </c:pt>
                <c:pt idx="92">
                  <c:v>6/30 - 7/6/2013</c:v>
                </c:pt>
                <c:pt idx="93">
                  <c:v>7/7 - 13/2013</c:v>
                </c:pt>
                <c:pt idx="94">
                  <c:v>7/14 - 20/2013</c:v>
                </c:pt>
                <c:pt idx="95">
                  <c:v>7/21 - 27/2013</c:v>
                </c:pt>
                <c:pt idx="96">
                  <c:v>7/28 - 8/3/2013</c:v>
                </c:pt>
                <c:pt idx="97">
                  <c:v>8/4 - 10/2013</c:v>
                </c:pt>
                <c:pt idx="98">
                  <c:v>8/11 - 17/2013</c:v>
                </c:pt>
                <c:pt idx="99">
                  <c:v>8/18 - 24/2013</c:v>
                </c:pt>
                <c:pt idx="100">
                  <c:v>8/25 - 31/2013</c:v>
                </c:pt>
                <c:pt idx="101">
                  <c:v>9/1 - 7/2013</c:v>
                </c:pt>
                <c:pt idx="102">
                  <c:v>9/8 - 14/2013</c:v>
                </c:pt>
                <c:pt idx="103">
                  <c:v>9/15 - 21/2013</c:v>
                </c:pt>
                <c:pt idx="104">
                  <c:v>9/22 - 28/2013</c:v>
                </c:pt>
                <c:pt idx="105">
                  <c:v>9/29 - 10/5/2013</c:v>
                </c:pt>
                <c:pt idx="106">
                  <c:v>10/6 - 12/2013</c:v>
                </c:pt>
                <c:pt idx="107">
                  <c:v>10/13 - 19/2013</c:v>
                </c:pt>
                <c:pt idx="108">
                  <c:v>10/20 - 26/2013</c:v>
                </c:pt>
                <c:pt idx="109">
                  <c:v>10/27 - 11/2/2013</c:v>
                </c:pt>
                <c:pt idx="110">
                  <c:v>11/3 - 9/2013</c:v>
                </c:pt>
                <c:pt idx="111">
                  <c:v>11/10 - 16/2013</c:v>
                </c:pt>
                <c:pt idx="112">
                  <c:v>11/17 - 23/2013</c:v>
                </c:pt>
                <c:pt idx="113">
                  <c:v>11/24 - 30/2013</c:v>
                </c:pt>
                <c:pt idx="114">
                  <c:v>12/1 - 7/2013</c:v>
                </c:pt>
                <c:pt idx="115">
                  <c:v>12/8 - 14/2013</c:v>
                </c:pt>
                <c:pt idx="116">
                  <c:v>12/15 - 21/2013</c:v>
                </c:pt>
                <c:pt idx="117">
                  <c:v>12/22 - 28/2013</c:v>
                </c:pt>
                <c:pt idx="118">
                  <c:v>12/29 - 1/4/2014</c:v>
                </c:pt>
                <c:pt idx="119">
                  <c:v>1/5 - 11/2014</c:v>
                </c:pt>
                <c:pt idx="120">
                  <c:v>1/12 - 18/2014</c:v>
                </c:pt>
                <c:pt idx="121">
                  <c:v>1/19 - 25/2014</c:v>
                </c:pt>
                <c:pt idx="122">
                  <c:v>1/26 - 2/1/2014</c:v>
                </c:pt>
                <c:pt idx="123">
                  <c:v>2/2 - 8/2014</c:v>
                </c:pt>
                <c:pt idx="124">
                  <c:v>2/9 - 15/2014</c:v>
                </c:pt>
                <c:pt idx="125">
                  <c:v>2/16 - 22/2014</c:v>
                </c:pt>
                <c:pt idx="126">
                  <c:v>2/23 - 3/1/2014</c:v>
                </c:pt>
                <c:pt idx="127">
                  <c:v>3/2 - 3/8/2014</c:v>
                </c:pt>
                <c:pt idx="128">
                  <c:v>3/9 - 15/2014</c:v>
                </c:pt>
                <c:pt idx="129">
                  <c:v>3/16 - 22/2014</c:v>
                </c:pt>
                <c:pt idx="130">
                  <c:v>3/23 - 29/2014</c:v>
                </c:pt>
                <c:pt idx="131">
                  <c:v>3/30 - 4/5/2014</c:v>
                </c:pt>
                <c:pt idx="132">
                  <c:v>4/6 - 12/2014</c:v>
                </c:pt>
                <c:pt idx="133">
                  <c:v>4/13 - 19/2014</c:v>
                </c:pt>
                <c:pt idx="134">
                  <c:v>4/20 - 26/2014</c:v>
                </c:pt>
                <c:pt idx="135">
                  <c:v>4/27 - 5/3/2014</c:v>
                </c:pt>
                <c:pt idx="136">
                  <c:v>5/4 - 10/2014</c:v>
                </c:pt>
                <c:pt idx="137">
                  <c:v>5/11 - 17/2014</c:v>
                </c:pt>
                <c:pt idx="138">
                  <c:v>5/18 - 24/2014</c:v>
                </c:pt>
                <c:pt idx="139">
                  <c:v>5/25 - 31/2014</c:v>
                </c:pt>
                <c:pt idx="140">
                  <c:v>6/1 - 7/2014</c:v>
                </c:pt>
                <c:pt idx="141">
                  <c:v>6/8 - 14/2014</c:v>
                </c:pt>
                <c:pt idx="142">
                  <c:v>6/15 - 21/2014</c:v>
                </c:pt>
                <c:pt idx="143">
                  <c:v>6/22 - 28/2014</c:v>
                </c:pt>
                <c:pt idx="144">
                  <c:v>6/29 - 7/5/2014</c:v>
                </c:pt>
                <c:pt idx="145">
                  <c:v>7/6 - 12/2014</c:v>
                </c:pt>
                <c:pt idx="146">
                  <c:v>7/13 - 19/2014</c:v>
                </c:pt>
                <c:pt idx="147">
                  <c:v>7/20 - 26/2014</c:v>
                </c:pt>
                <c:pt idx="148">
                  <c:v>7/27 - 8/2/2014</c:v>
                </c:pt>
                <c:pt idx="149">
                  <c:v>8/3 - 9/2014</c:v>
                </c:pt>
                <c:pt idx="150">
                  <c:v>8/10 - 16/2014</c:v>
                </c:pt>
                <c:pt idx="151">
                  <c:v>8/17 - 23/2014</c:v>
                </c:pt>
                <c:pt idx="152">
                  <c:v>8/24 - 30/2014</c:v>
                </c:pt>
                <c:pt idx="153">
                  <c:v>8/31 - 9/6/2014</c:v>
                </c:pt>
                <c:pt idx="154">
                  <c:v>9/7 - 9/13/2014</c:v>
                </c:pt>
                <c:pt idx="155">
                  <c:v>9/14 - 9/20/2014</c:v>
                </c:pt>
                <c:pt idx="156">
                  <c:v>9/21 - 27/2014</c:v>
                </c:pt>
                <c:pt idx="157">
                  <c:v>9/28 - 10/4/2014</c:v>
                </c:pt>
                <c:pt idx="158">
                  <c:v>10/5 - 11/2014</c:v>
                </c:pt>
                <c:pt idx="159">
                  <c:v>10/12 - 18/2014</c:v>
                </c:pt>
                <c:pt idx="160">
                  <c:v>10/19 - 25/2014</c:v>
                </c:pt>
                <c:pt idx="161">
                  <c:v>10/26 - 11/1/2014</c:v>
                </c:pt>
                <c:pt idx="162">
                  <c:v>11/2 - 8/2014</c:v>
                </c:pt>
                <c:pt idx="163">
                  <c:v>11/9 - 15/2014</c:v>
                </c:pt>
                <c:pt idx="164">
                  <c:v>11/16 - 22/2014</c:v>
                </c:pt>
                <c:pt idx="165">
                  <c:v>11/23 - 29/2014</c:v>
                </c:pt>
                <c:pt idx="166">
                  <c:v>11/30 - 12/6/2014</c:v>
                </c:pt>
                <c:pt idx="167">
                  <c:v>12/7 - 13/2014</c:v>
                </c:pt>
                <c:pt idx="168">
                  <c:v>12//14 - 20/2014</c:v>
                </c:pt>
                <c:pt idx="169">
                  <c:v>12/21 - 27/2014</c:v>
                </c:pt>
                <c:pt idx="170">
                  <c:v>12/28/2014 - 1/3/2015</c:v>
                </c:pt>
                <c:pt idx="171">
                  <c:v>1/4 - 10/2015</c:v>
                </c:pt>
                <c:pt idx="172">
                  <c:v>1/11 - 17/2015</c:v>
                </c:pt>
                <c:pt idx="173">
                  <c:v>1/18 - 24/2015</c:v>
                </c:pt>
                <c:pt idx="174">
                  <c:v>1/25 - 31/2015</c:v>
                </c:pt>
                <c:pt idx="175">
                  <c:v>2/1 - 7/2015</c:v>
                </c:pt>
                <c:pt idx="176">
                  <c:v>2/8 - 14/2015</c:v>
                </c:pt>
                <c:pt idx="177">
                  <c:v>2/15 - 21/2015</c:v>
                </c:pt>
                <c:pt idx="178">
                  <c:v>2/22 - 28/2015</c:v>
                </c:pt>
                <c:pt idx="179">
                  <c:v>3/1 - 7/2015</c:v>
                </c:pt>
                <c:pt idx="180">
                  <c:v>3/8 - 14/2015</c:v>
                </c:pt>
                <c:pt idx="181">
                  <c:v>3/15 - 21/2015</c:v>
                </c:pt>
                <c:pt idx="182">
                  <c:v>3/22 - 28/2015</c:v>
                </c:pt>
                <c:pt idx="183">
                  <c:v>3/29 - 4/4/2015</c:v>
                </c:pt>
                <c:pt idx="184">
                  <c:v>4/5 - 11/2015</c:v>
                </c:pt>
                <c:pt idx="185">
                  <c:v>4/12 - 18/2015</c:v>
                </c:pt>
                <c:pt idx="186">
                  <c:v>4/19 - 25/2015</c:v>
                </c:pt>
                <c:pt idx="187">
                  <c:v>4/26 - 5/2/2015</c:v>
                </c:pt>
                <c:pt idx="188">
                  <c:v>5/3 - 9/2015</c:v>
                </c:pt>
              </c:strCache>
            </c:strRef>
          </c:cat>
          <c:val>
            <c:numRef>
              <c:f>Sheet1!$Q$2:$Q$190</c:f>
              <c:numCache>
                <c:formatCode>General</c:formatCode>
                <c:ptCount val="189"/>
                <c:pt idx="65">
                  <c:v>1</c:v>
                </c:pt>
                <c:pt idx="70">
                  <c:v>1</c:v>
                </c:pt>
                <c:pt idx="74">
                  <c:v>1</c:v>
                </c:pt>
                <c:pt idx="76">
                  <c:v>1</c:v>
                </c:pt>
                <c:pt idx="80">
                  <c:v>1</c:v>
                </c:pt>
                <c:pt idx="81">
                  <c:v>1</c:v>
                </c:pt>
                <c:pt idx="82">
                  <c:v>1</c:v>
                </c:pt>
                <c:pt idx="86">
                  <c:v>1</c:v>
                </c:pt>
                <c:pt idx="87">
                  <c:v>1</c:v>
                </c:pt>
                <c:pt idx="116">
                  <c:v>1</c:v>
                </c:pt>
                <c:pt idx="120">
                  <c:v>1</c:v>
                </c:pt>
                <c:pt idx="121">
                  <c:v>1</c:v>
                </c:pt>
                <c:pt idx="122">
                  <c:v>1</c:v>
                </c:pt>
                <c:pt idx="123">
                  <c:v>2</c:v>
                </c:pt>
                <c:pt idx="125">
                  <c:v>1</c:v>
                </c:pt>
                <c:pt idx="126">
                  <c:v>2</c:v>
                </c:pt>
                <c:pt idx="127">
                  <c:v>3</c:v>
                </c:pt>
                <c:pt idx="128">
                  <c:v>2</c:v>
                </c:pt>
                <c:pt idx="129">
                  <c:v>1</c:v>
                </c:pt>
                <c:pt idx="130">
                  <c:v>1</c:v>
                </c:pt>
                <c:pt idx="131">
                  <c:v>1</c:v>
                </c:pt>
                <c:pt idx="132">
                  <c:v>2</c:v>
                </c:pt>
                <c:pt idx="153">
                  <c:v>3</c:v>
                </c:pt>
                <c:pt idx="154">
                  <c:v>1</c:v>
                </c:pt>
                <c:pt idx="155">
                  <c:v>1</c:v>
                </c:pt>
                <c:pt idx="168">
                  <c:v>1</c:v>
                </c:pt>
                <c:pt idx="179">
                  <c:v>1</c:v>
                </c:pt>
                <c:pt idx="183">
                  <c:v>3</c:v>
                </c:pt>
                <c:pt idx="186">
                  <c:v>1</c:v>
                </c:pt>
                <c:pt idx="187">
                  <c:v>1</c:v>
                </c:pt>
                <c:pt idx="188">
                  <c:v>1</c:v>
                </c:pt>
              </c:numCache>
            </c:numRef>
          </c:val>
        </c:ser>
        <c:dLbls>
          <c:showLegendKey val="0"/>
          <c:showVal val="0"/>
          <c:showCatName val="0"/>
          <c:showSerName val="0"/>
          <c:showPercent val="0"/>
          <c:showBubbleSize val="0"/>
        </c:dLbls>
        <c:gapWidth val="150"/>
        <c:axId val="143230848"/>
        <c:axId val="143245312"/>
      </c:barChart>
      <c:catAx>
        <c:axId val="143230848"/>
        <c:scaling>
          <c:orientation val="minMax"/>
        </c:scaling>
        <c:delete val="0"/>
        <c:axPos val="b"/>
        <c:title>
          <c:tx>
            <c:rich>
              <a:bodyPr/>
              <a:lstStyle/>
              <a:p>
                <a:pPr>
                  <a:defRPr sz="1475" b="0" i="0" u="none" strike="noStrike" baseline="0">
                    <a:solidFill>
                      <a:srgbClr val="000000"/>
                    </a:solidFill>
                    <a:latin typeface="新細明體"/>
                    <a:ea typeface="新細明體"/>
                    <a:cs typeface="新細明體"/>
                  </a:defRPr>
                </a:pPr>
                <a:r>
                  <a:rPr lang="en-US"/>
                  <a:t>by week</a:t>
                </a:r>
              </a:p>
            </c:rich>
          </c:tx>
          <c:layout>
            <c:manualLayout>
              <c:xMode val="edge"/>
              <c:yMode val="edge"/>
              <c:x val="0.32000036327638975"/>
              <c:y val="0.88492866407263293"/>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2700000" vert="horz"/>
          <a:lstStyle/>
          <a:p>
            <a:pPr>
              <a:defRPr sz="800" b="0" i="0" u="none" strike="noStrike" baseline="0">
                <a:solidFill>
                  <a:srgbClr val="000000"/>
                </a:solidFill>
                <a:latin typeface="新細明體"/>
                <a:ea typeface="新細明體"/>
                <a:cs typeface="新細明體"/>
              </a:defRPr>
            </a:pPr>
            <a:endParaRPr lang="en-US"/>
          </a:p>
        </c:txPr>
        <c:crossAx val="143245312"/>
        <c:crosses val="autoZero"/>
        <c:auto val="1"/>
        <c:lblAlgn val="ctr"/>
        <c:lblOffset val="100"/>
        <c:noMultiLvlLbl val="0"/>
      </c:catAx>
      <c:valAx>
        <c:axId val="143245312"/>
        <c:scaling>
          <c:orientation val="minMax"/>
        </c:scaling>
        <c:delete val="0"/>
        <c:axPos val="l"/>
        <c:majorGridlines>
          <c:spPr>
            <a:ln w="3175">
              <a:solidFill>
                <a:srgbClr val="000000"/>
              </a:solidFill>
              <a:prstDash val="solid"/>
            </a:ln>
          </c:spPr>
        </c:majorGridlines>
        <c:title>
          <c:tx>
            <c:rich>
              <a:bodyPr/>
              <a:lstStyle/>
              <a:p>
                <a:pPr>
                  <a:defRPr sz="1475" b="0" i="0" u="none" strike="noStrike" baseline="0">
                    <a:solidFill>
                      <a:srgbClr val="000000"/>
                    </a:solidFill>
                    <a:latin typeface="新細明體"/>
                    <a:ea typeface="新細明體"/>
                    <a:cs typeface="新細明體"/>
                  </a:defRPr>
                </a:pPr>
                <a:r>
                  <a:rPr lang="en-US"/>
                  <a:t># of positive samples</a:t>
                </a:r>
              </a:p>
            </c:rich>
          </c:tx>
          <c:layout>
            <c:manualLayout>
              <c:xMode val="edge"/>
              <c:yMode val="edge"/>
              <c:x val="2.2353122814665467E-2"/>
              <c:y val="0.31145071846563926"/>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1475" b="0" i="0" u="none" strike="noStrike" baseline="0">
                <a:solidFill>
                  <a:srgbClr val="000000"/>
                </a:solidFill>
                <a:latin typeface="新細明體"/>
                <a:ea typeface="新細明體"/>
                <a:cs typeface="新細明體"/>
              </a:defRPr>
            </a:pPr>
            <a:endParaRPr lang="en-US"/>
          </a:p>
        </c:txPr>
        <c:crossAx val="143230848"/>
        <c:crosses val="autoZero"/>
        <c:crossBetween val="between"/>
      </c:valAx>
      <c:spPr>
        <a:solidFill>
          <a:srgbClr val="FFFFFF"/>
        </a:solidFill>
        <a:ln w="12700">
          <a:solidFill>
            <a:srgbClr val="000000"/>
          </a:solidFill>
          <a:prstDash val="solid"/>
        </a:ln>
      </c:spPr>
    </c:plotArea>
    <c:legend>
      <c:legendPos val="r"/>
      <c:layout>
        <c:manualLayout>
          <c:xMode val="edge"/>
          <c:yMode val="edge"/>
          <c:x val="0.88883924210156118"/>
          <c:y val="0.21364712484436107"/>
          <c:w val="9.5659888435161489E-2"/>
          <c:h val="0.40289306249170215"/>
        </c:manualLayout>
      </c:layout>
      <c:overlay val="0"/>
      <c:spPr>
        <a:solidFill>
          <a:srgbClr val="FFFFFF"/>
        </a:solidFill>
        <a:ln w="3175">
          <a:solidFill>
            <a:srgbClr val="000000"/>
          </a:solidFill>
          <a:prstDash val="solid"/>
        </a:ln>
      </c:spPr>
      <c:txPr>
        <a:bodyPr/>
        <a:lstStyle/>
        <a:p>
          <a:pPr>
            <a:defRPr sz="1355" b="0" i="0" u="none" strike="noStrike" baseline="0">
              <a:solidFill>
                <a:srgbClr val="000000"/>
              </a:solidFill>
              <a:latin typeface="新細明體"/>
              <a:ea typeface="新細明體"/>
              <a:cs typeface="新細明體"/>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475" b="0" i="0" u="none" strike="noStrike" baseline="0">
          <a:solidFill>
            <a:srgbClr val="000000"/>
          </a:solidFill>
          <a:latin typeface="新細明體"/>
          <a:ea typeface="新細明體"/>
          <a:cs typeface="新細明體"/>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75" b="0" i="0" u="none" strike="noStrike" baseline="0">
                <a:solidFill>
                  <a:srgbClr val="000000"/>
                </a:solidFill>
                <a:latin typeface="新細明體"/>
                <a:ea typeface="新細明體"/>
                <a:cs typeface="新細明體"/>
              </a:defRPr>
            </a:pPr>
            <a:r>
              <a:rPr lang="en-US" dirty="0"/>
              <a:t>Weekly #</a:t>
            </a:r>
            <a:r>
              <a:rPr lang="en-US" baseline="0" dirty="0"/>
              <a:t> positive </a:t>
            </a:r>
            <a:r>
              <a:rPr lang="en-US" b="1" u="sng" baseline="0" dirty="0" err="1"/>
              <a:t>parainfluenza</a:t>
            </a:r>
            <a:r>
              <a:rPr lang="en-US" baseline="0" dirty="0"/>
              <a:t> viruses </a:t>
            </a:r>
            <a:r>
              <a:rPr lang="en-US" dirty="0"/>
              <a:t>(As of 5/9/2015)</a:t>
            </a:r>
          </a:p>
        </c:rich>
      </c:tx>
      <c:layout>
        <c:manualLayout>
          <c:xMode val="edge"/>
          <c:yMode val="edge"/>
          <c:x val="0.14941194634407726"/>
          <c:y val="3.0534432223209451E-2"/>
        </c:manualLayout>
      </c:layout>
      <c:overlay val="0"/>
      <c:spPr>
        <a:noFill/>
        <a:ln w="25400">
          <a:noFill/>
        </a:ln>
      </c:spPr>
    </c:title>
    <c:autoTitleDeleted val="0"/>
    <c:plotArea>
      <c:layout>
        <c:manualLayout>
          <c:layoutTarget val="inner"/>
          <c:xMode val="edge"/>
          <c:yMode val="edge"/>
          <c:x val="0.11477500956227309"/>
          <c:y val="0.17862618722852133"/>
          <c:w val="0.71352915803314654"/>
          <c:h val="0.54656559852829611"/>
        </c:manualLayout>
      </c:layout>
      <c:barChart>
        <c:barDir val="col"/>
        <c:grouping val="clustered"/>
        <c:varyColors val="0"/>
        <c:ser>
          <c:idx val="0"/>
          <c:order val="0"/>
          <c:tx>
            <c:strRef>
              <c:f>Sheet1!$F$1</c:f>
              <c:strCache>
                <c:ptCount val="1"/>
                <c:pt idx="0">
                  <c:v>Para 1</c:v>
                </c:pt>
              </c:strCache>
            </c:strRef>
          </c:tx>
          <c:spPr>
            <a:solidFill>
              <a:srgbClr val="9999FF"/>
            </a:solidFill>
            <a:ln w="12700">
              <a:solidFill>
                <a:srgbClr val="000000"/>
              </a:solidFill>
              <a:prstDash val="solid"/>
            </a:ln>
          </c:spPr>
          <c:invertIfNegative val="0"/>
          <c:cat>
            <c:strRef>
              <c:f>Sheet1!$A$2:$A$190</c:f>
              <c:strCache>
                <c:ptCount val="189"/>
                <c:pt idx="0">
                  <c:v>Sep.25-Oct.1/2011</c:v>
                </c:pt>
                <c:pt idx="1">
                  <c:v>Oct.2-8/2011</c:v>
                </c:pt>
                <c:pt idx="2">
                  <c:v>Oct.9-15/2011</c:v>
                </c:pt>
                <c:pt idx="3">
                  <c:v>Oct.16-22/2011</c:v>
                </c:pt>
                <c:pt idx="4">
                  <c:v>Oct. 23-29/2011</c:v>
                </c:pt>
                <c:pt idx="5">
                  <c:v>Oct.30-Nov.5/2011</c:v>
                </c:pt>
                <c:pt idx="6">
                  <c:v>Nov. 6-12/2011</c:v>
                </c:pt>
                <c:pt idx="7">
                  <c:v>Nov. 13-19/2011</c:v>
                </c:pt>
                <c:pt idx="8">
                  <c:v>Nov.20-26/2011</c:v>
                </c:pt>
                <c:pt idx="9">
                  <c:v>Nov.27-Dec.3/2011</c:v>
                </c:pt>
                <c:pt idx="10">
                  <c:v>Dec. 4-10/2011</c:v>
                </c:pt>
                <c:pt idx="11">
                  <c:v>Dec. 11-17/2011</c:v>
                </c:pt>
                <c:pt idx="12">
                  <c:v>Dec. 18-24/2011</c:v>
                </c:pt>
                <c:pt idx="13">
                  <c:v>Dec. 25-31/2011</c:v>
                </c:pt>
                <c:pt idx="14">
                  <c:v>Jan.1-7/2012</c:v>
                </c:pt>
                <c:pt idx="15">
                  <c:v>Jan. 8-14/2012</c:v>
                </c:pt>
                <c:pt idx="16">
                  <c:v>Jan. 15-21/2012</c:v>
                </c:pt>
                <c:pt idx="17">
                  <c:v>Jan. 22-28/2012</c:v>
                </c:pt>
                <c:pt idx="18">
                  <c:v>Jan. 29- Feb. 4/2012</c:v>
                </c:pt>
                <c:pt idx="19">
                  <c:v>Feb. 5-11/2012</c:v>
                </c:pt>
                <c:pt idx="20">
                  <c:v>Feb. 12-18/2012</c:v>
                </c:pt>
                <c:pt idx="21">
                  <c:v>Feb. 19-25/2012</c:v>
                </c:pt>
                <c:pt idx="22">
                  <c:v>Feb. 26- March 3/2012</c:v>
                </c:pt>
                <c:pt idx="23">
                  <c:v>March 4-10/2012</c:v>
                </c:pt>
                <c:pt idx="24">
                  <c:v>March 11-17/2012</c:v>
                </c:pt>
                <c:pt idx="25">
                  <c:v>March 18 - 24/2012</c:v>
                </c:pt>
                <c:pt idx="26">
                  <c:v>March 25- 31/2012</c:v>
                </c:pt>
                <c:pt idx="27">
                  <c:v>April 1-7/2012</c:v>
                </c:pt>
                <c:pt idx="28">
                  <c:v>April 8-14/2012</c:v>
                </c:pt>
                <c:pt idx="29">
                  <c:v>April 15-21/2012</c:v>
                </c:pt>
                <c:pt idx="30">
                  <c:v>April 22-28/2012</c:v>
                </c:pt>
                <c:pt idx="31">
                  <c:v>April 29- May 5/2012</c:v>
                </c:pt>
                <c:pt idx="32">
                  <c:v>May 6-12/2012</c:v>
                </c:pt>
                <c:pt idx="33">
                  <c:v>May 13-19/2012</c:v>
                </c:pt>
                <c:pt idx="34">
                  <c:v>May 20-26/2012</c:v>
                </c:pt>
                <c:pt idx="35">
                  <c:v>May 27-June 2/2012</c:v>
                </c:pt>
                <c:pt idx="36">
                  <c:v>June 3-9/2012</c:v>
                </c:pt>
                <c:pt idx="37">
                  <c:v>June 10-16/2012</c:v>
                </c:pt>
                <c:pt idx="38">
                  <c:v>June 17-23/2012</c:v>
                </c:pt>
                <c:pt idx="39">
                  <c:v>June 24-30/2012</c:v>
                </c:pt>
                <c:pt idx="40">
                  <c:v>July 1-7/2012</c:v>
                </c:pt>
                <c:pt idx="41">
                  <c:v>July 8-14/2012</c:v>
                </c:pt>
                <c:pt idx="42">
                  <c:v>July 15-21/2012</c:v>
                </c:pt>
                <c:pt idx="43">
                  <c:v>July 22-28/2012</c:v>
                </c:pt>
                <c:pt idx="44">
                  <c:v>July 29- Aug.4</c:v>
                </c:pt>
                <c:pt idx="45">
                  <c:v>Aug. 5-11/2012</c:v>
                </c:pt>
                <c:pt idx="46">
                  <c:v>Aug. 12-18/2012</c:v>
                </c:pt>
                <c:pt idx="47">
                  <c:v>Aug. 18-25/2012</c:v>
                </c:pt>
                <c:pt idx="48">
                  <c:v>Aug. 26- Sept 1/2012</c:v>
                </c:pt>
                <c:pt idx="49">
                  <c:v>Sept 2-8/2012</c:v>
                </c:pt>
                <c:pt idx="50">
                  <c:v>Sept 9-15/2012</c:v>
                </c:pt>
                <c:pt idx="51">
                  <c:v>Sept 16-22/2012</c:v>
                </c:pt>
                <c:pt idx="52">
                  <c:v>Sept 23-29/2012</c:v>
                </c:pt>
                <c:pt idx="53">
                  <c:v>Sept 30- Oct. 6/2012</c:v>
                </c:pt>
                <c:pt idx="54">
                  <c:v>Oct. 7-13/2012</c:v>
                </c:pt>
                <c:pt idx="55">
                  <c:v>Oct. 14-20/2012</c:v>
                </c:pt>
                <c:pt idx="56">
                  <c:v>Oct. 21-27/2012</c:v>
                </c:pt>
                <c:pt idx="57">
                  <c:v>Oct. 28 - Nov. 3/2012</c:v>
                </c:pt>
                <c:pt idx="58">
                  <c:v>Nov.4-10/2012</c:v>
                </c:pt>
                <c:pt idx="59">
                  <c:v>Nov. 11-17/2012</c:v>
                </c:pt>
                <c:pt idx="60">
                  <c:v>Nov.18-24/2012</c:v>
                </c:pt>
                <c:pt idx="61">
                  <c:v>Nov.25- Dec.1/2012</c:v>
                </c:pt>
                <c:pt idx="62">
                  <c:v>Dec. 2-8/2012</c:v>
                </c:pt>
                <c:pt idx="63">
                  <c:v>Dec. 9-15/2012</c:v>
                </c:pt>
                <c:pt idx="64">
                  <c:v>Dec. 16-22/2012</c:v>
                </c:pt>
                <c:pt idx="65">
                  <c:v>Dec. 23-29/2012</c:v>
                </c:pt>
                <c:pt idx="66">
                  <c:v>Dec. 30/2012- Jan. 5/2013</c:v>
                </c:pt>
                <c:pt idx="67">
                  <c:v>Jan. 6-12/2013</c:v>
                </c:pt>
                <c:pt idx="68">
                  <c:v>Jan.13-19/2013</c:v>
                </c:pt>
                <c:pt idx="69">
                  <c:v>Jan. 20 - 26/2013</c:v>
                </c:pt>
                <c:pt idx="70">
                  <c:v>Jan. 27 - Feb. 2/2013</c:v>
                </c:pt>
                <c:pt idx="71">
                  <c:v>2/3 - 9/2013</c:v>
                </c:pt>
                <c:pt idx="72">
                  <c:v>2/10 - 16/2013</c:v>
                </c:pt>
                <c:pt idx="73">
                  <c:v>2/17 - 23/2013</c:v>
                </c:pt>
                <c:pt idx="74">
                  <c:v>2/24 - 3/2/2013</c:v>
                </c:pt>
                <c:pt idx="75">
                  <c:v>3/3 - 9/2013</c:v>
                </c:pt>
                <c:pt idx="76">
                  <c:v>3/10 - 16/2013</c:v>
                </c:pt>
                <c:pt idx="77">
                  <c:v>3/17 - 23/2013</c:v>
                </c:pt>
                <c:pt idx="78">
                  <c:v>3/24 - 30/2013</c:v>
                </c:pt>
                <c:pt idx="79">
                  <c:v>3/31 - 4/6/2013</c:v>
                </c:pt>
                <c:pt idx="80">
                  <c:v>4/7 - 13/2013</c:v>
                </c:pt>
                <c:pt idx="81">
                  <c:v>4/14 - 20/2013</c:v>
                </c:pt>
                <c:pt idx="82">
                  <c:v>4/21 - 27/2013</c:v>
                </c:pt>
                <c:pt idx="83">
                  <c:v>4/28 - 5/4/2013</c:v>
                </c:pt>
                <c:pt idx="84">
                  <c:v>5/5 - 11/2013</c:v>
                </c:pt>
                <c:pt idx="85">
                  <c:v>5/12 - 18/2013</c:v>
                </c:pt>
                <c:pt idx="86">
                  <c:v>5/19 - 25/2013</c:v>
                </c:pt>
                <c:pt idx="87">
                  <c:v>5/26 - 6/1/2013</c:v>
                </c:pt>
                <c:pt idx="88">
                  <c:v>6/2 - 8/2013</c:v>
                </c:pt>
                <c:pt idx="89">
                  <c:v>6/9 - 15/2013</c:v>
                </c:pt>
                <c:pt idx="90">
                  <c:v>6/16 - 22/2013</c:v>
                </c:pt>
                <c:pt idx="91">
                  <c:v>6/23 - 29/2013</c:v>
                </c:pt>
                <c:pt idx="92">
                  <c:v>6/30 - 7/6/2013</c:v>
                </c:pt>
                <c:pt idx="93">
                  <c:v>7/7 - 13/2013</c:v>
                </c:pt>
                <c:pt idx="94">
                  <c:v>7/14 - 20/2013</c:v>
                </c:pt>
                <c:pt idx="95">
                  <c:v>7/21 - 27/2013</c:v>
                </c:pt>
                <c:pt idx="96">
                  <c:v>7/28 - 8/3/2013</c:v>
                </c:pt>
                <c:pt idx="97">
                  <c:v>8/4 - 10/2013</c:v>
                </c:pt>
                <c:pt idx="98">
                  <c:v>8/11 - 17/2013</c:v>
                </c:pt>
                <c:pt idx="99">
                  <c:v>8/18 - 24/2013</c:v>
                </c:pt>
                <c:pt idx="100">
                  <c:v>8/25 - 31/2013</c:v>
                </c:pt>
                <c:pt idx="101">
                  <c:v>9/1 - 7/2013</c:v>
                </c:pt>
                <c:pt idx="102">
                  <c:v>9/8 - 14/2013</c:v>
                </c:pt>
                <c:pt idx="103">
                  <c:v>9/15 - 21/2013</c:v>
                </c:pt>
                <c:pt idx="104">
                  <c:v>9/22 - 28/2013</c:v>
                </c:pt>
                <c:pt idx="105">
                  <c:v>9/29 - 10/5/2013</c:v>
                </c:pt>
                <c:pt idx="106">
                  <c:v>10/6 - 12/2013</c:v>
                </c:pt>
                <c:pt idx="107">
                  <c:v>10/13 - 19/2013</c:v>
                </c:pt>
                <c:pt idx="108">
                  <c:v>10/20 - 26/2013</c:v>
                </c:pt>
                <c:pt idx="109">
                  <c:v>10/27 - 11/2/2013</c:v>
                </c:pt>
                <c:pt idx="110">
                  <c:v>11/3 - 9/2013</c:v>
                </c:pt>
                <c:pt idx="111">
                  <c:v>11/10 - 16/2013</c:v>
                </c:pt>
                <c:pt idx="112">
                  <c:v>11/17 - 23/2013</c:v>
                </c:pt>
                <c:pt idx="113">
                  <c:v>11/24 - 30/2013</c:v>
                </c:pt>
                <c:pt idx="114">
                  <c:v>12/1 - 7/2013</c:v>
                </c:pt>
                <c:pt idx="115">
                  <c:v>12/8 - 14/2013</c:v>
                </c:pt>
                <c:pt idx="116">
                  <c:v>12/15 - 21/2013</c:v>
                </c:pt>
                <c:pt idx="117">
                  <c:v>12/22 - 28/2013</c:v>
                </c:pt>
                <c:pt idx="118">
                  <c:v>12/29 - 1/4/2014</c:v>
                </c:pt>
                <c:pt idx="119">
                  <c:v>1/5 - 11/2014</c:v>
                </c:pt>
                <c:pt idx="120">
                  <c:v>1/12 - 18/2014</c:v>
                </c:pt>
                <c:pt idx="121">
                  <c:v>1/19 - 25/2014</c:v>
                </c:pt>
                <c:pt idx="122">
                  <c:v>1/26 - 2/1/2014</c:v>
                </c:pt>
                <c:pt idx="123">
                  <c:v>2/2 - 8/2014</c:v>
                </c:pt>
                <c:pt idx="124">
                  <c:v>2/9 - 15/2014</c:v>
                </c:pt>
                <c:pt idx="125">
                  <c:v>2/16 - 22/2014</c:v>
                </c:pt>
                <c:pt idx="126">
                  <c:v>2/23 - 3/1/2014</c:v>
                </c:pt>
                <c:pt idx="127">
                  <c:v>3/2 - 3/8/2014</c:v>
                </c:pt>
                <c:pt idx="128">
                  <c:v>3/9 - 15/2014</c:v>
                </c:pt>
                <c:pt idx="129">
                  <c:v>3/16 - 22/2014</c:v>
                </c:pt>
                <c:pt idx="130">
                  <c:v>3/23 - 29/2014</c:v>
                </c:pt>
                <c:pt idx="131">
                  <c:v>3/30 - 4/5/2014</c:v>
                </c:pt>
                <c:pt idx="132">
                  <c:v>4/6 - 12/2014</c:v>
                </c:pt>
                <c:pt idx="133">
                  <c:v>4/13 - 19/2014</c:v>
                </c:pt>
                <c:pt idx="134">
                  <c:v>4/20 - 26/2014</c:v>
                </c:pt>
                <c:pt idx="135">
                  <c:v>4/27 - 5/3/2014</c:v>
                </c:pt>
                <c:pt idx="136">
                  <c:v>5/4 - 10/2014</c:v>
                </c:pt>
                <c:pt idx="137">
                  <c:v>5/11 - 17/2014</c:v>
                </c:pt>
                <c:pt idx="138">
                  <c:v>5/18 - 24/2014</c:v>
                </c:pt>
                <c:pt idx="139">
                  <c:v>5/25 - 31/2014</c:v>
                </c:pt>
                <c:pt idx="140">
                  <c:v>6/1 - 7/2014</c:v>
                </c:pt>
                <c:pt idx="141">
                  <c:v>6/8 - 14/2014</c:v>
                </c:pt>
                <c:pt idx="142">
                  <c:v>6/15 - 21/2014</c:v>
                </c:pt>
                <c:pt idx="143">
                  <c:v>6/22 - 28/2014</c:v>
                </c:pt>
                <c:pt idx="144">
                  <c:v>6/29 - 7/5/2014</c:v>
                </c:pt>
                <c:pt idx="145">
                  <c:v>7/6 - 12/2014</c:v>
                </c:pt>
                <c:pt idx="146">
                  <c:v>7/13 - 19/2014</c:v>
                </c:pt>
                <c:pt idx="147">
                  <c:v>7/20 - 26/2014</c:v>
                </c:pt>
                <c:pt idx="148">
                  <c:v>7/27 - 8/2/2014</c:v>
                </c:pt>
                <c:pt idx="149">
                  <c:v>8/3 - 9/2014</c:v>
                </c:pt>
                <c:pt idx="150">
                  <c:v>8/10 - 16/2014</c:v>
                </c:pt>
                <c:pt idx="151">
                  <c:v>8/17 - 23/2014</c:v>
                </c:pt>
                <c:pt idx="152">
                  <c:v>8/24 - 30/2014</c:v>
                </c:pt>
                <c:pt idx="153">
                  <c:v>8/31 - 9/6/2014</c:v>
                </c:pt>
                <c:pt idx="154">
                  <c:v>9/7 - 9/13/2014</c:v>
                </c:pt>
                <c:pt idx="155">
                  <c:v>9/14 - 9/20/2014</c:v>
                </c:pt>
                <c:pt idx="156">
                  <c:v>9/21 - 27/2014</c:v>
                </c:pt>
                <c:pt idx="157">
                  <c:v>9/28 - 10/4/2014</c:v>
                </c:pt>
                <c:pt idx="158">
                  <c:v>10/5 - 11/2014</c:v>
                </c:pt>
                <c:pt idx="159">
                  <c:v>10/12 - 18/2014</c:v>
                </c:pt>
                <c:pt idx="160">
                  <c:v>10/19 - 25/2014</c:v>
                </c:pt>
                <c:pt idx="161">
                  <c:v>10/26 - 11/1/2014</c:v>
                </c:pt>
                <c:pt idx="162">
                  <c:v>11/2 - 8/2014</c:v>
                </c:pt>
                <c:pt idx="163">
                  <c:v>11/9 - 15/2014</c:v>
                </c:pt>
                <c:pt idx="164">
                  <c:v>11/16 - 22/2014</c:v>
                </c:pt>
                <c:pt idx="165">
                  <c:v>11/23 - 29/2014</c:v>
                </c:pt>
                <c:pt idx="166">
                  <c:v>11/30 - 12/6/2014</c:v>
                </c:pt>
                <c:pt idx="167">
                  <c:v>12/7 - 13/2014</c:v>
                </c:pt>
                <c:pt idx="168">
                  <c:v>12//14 - 20/2014</c:v>
                </c:pt>
                <c:pt idx="169">
                  <c:v>12/21 - 27/2014</c:v>
                </c:pt>
                <c:pt idx="170">
                  <c:v>12/28/2014 - 1/3/2015</c:v>
                </c:pt>
                <c:pt idx="171">
                  <c:v>1/4 - 10/2015</c:v>
                </c:pt>
                <c:pt idx="172">
                  <c:v>1/11 - 17/2015</c:v>
                </c:pt>
                <c:pt idx="173">
                  <c:v>1/18 - 24/2015</c:v>
                </c:pt>
                <c:pt idx="174">
                  <c:v>1/25 - 31/2015</c:v>
                </c:pt>
                <c:pt idx="175">
                  <c:v>2/1 - 7/2015</c:v>
                </c:pt>
                <c:pt idx="176">
                  <c:v>2/8 - 14/2015</c:v>
                </c:pt>
                <c:pt idx="177">
                  <c:v>2/15 - 21/2015</c:v>
                </c:pt>
                <c:pt idx="178">
                  <c:v>2/22 - 28/2015</c:v>
                </c:pt>
                <c:pt idx="179">
                  <c:v>3/1 - 7/2015</c:v>
                </c:pt>
                <c:pt idx="180">
                  <c:v>3/8 - 14/2015</c:v>
                </c:pt>
                <c:pt idx="181">
                  <c:v>3/15 - 21/2015</c:v>
                </c:pt>
                <c:pt idx="182">
                  <c:v>3/22 - 28/2015</c:v>
                </c:pt>
                <c:pt idx="183">
                  <c:v>3/29 - 4/4/2015</c:v>
                </c:pt>
                <c:pt idx="184">
                  <c:v>4/5 - 11/2015</c:v>
                </c:pt>
                <c:pt idx="185">
                  <c:v>4/12 - 18/2015</c:v>
                </c:pt>
                <c:pt idx="186">
                  <c:v>4/19 - 25/2015</c:v>
                </c:pt>
                <c:pt idx="187">
                  <c:v>4/26 - 5/2/2015</c:v>
                </c:pt>
                <c:pt idx="188">
                  <c:v>5/3 - 9/2015</c:v>
                </c:pt>
              </c:strCache>
            </c:strRef>
          </c:cat>
          <c:val>
            <c:numRef>
              <c:f>Sheet1!$F$2:$F$190</c:f>
              <c:numCache>
                <c:formatCode>General</c:formatCode>
                <c:ptCount val="189"/>
                <c:pt idx="1">
                  <c:v>1</c:v>
                </c:pt>
                <c:pt idx="2">
                  <c:v>2</c:v>
                </c:pt>
                <c:pt idx="4">
                  <c:v>2</c:v>
                </c:pt>
                <c:pt idx="5">
                  <c:v>3</c:v>
                </c:pt>
                <c:pt idx="6">
                  <c:v>4</c:v>
                </c:pt>
                <c:pt idx="7">
                  <c:v>1</c:v>
                </c:pt>
                <c:pt idx="8">
                  <c:v>1</c:v>
                </c:pt>
                <c:pt idx="9">
                  <c:v>1</c:v>
                </c:pt>
                <c:pt idx="31">
                  <c:v>1</c:v>
                </c:pt>
                <c:pt idx="35">
                  <c:v>1</c:v>
                </c:pt>
                <c:pt idx="56">
                  <c:v>1</c:v>
                </c:pt>
                <c:pt idx="68">
                  <c:v>1</c:v>
                </c:pt>
                <c:pt idx="80">
                  <c:v>1</c:v>
                </c:pt>
                <c:pt idx="81">
                  <c:v>2</c:v>
                </c:pt>
                <c:pt idx="82">
                  <c:v>1</c:v>
                </c:pt>
                <c:pt idx="85">
                  <c:v>1</c:v>
                </c:pt>
                <c:pt idx="86">
                  <c:v>2</c:v>
                </c:pt>
                <c:pt idx="89">
                  <c:v>1</c:v>
                </c:pt>
                <c:pt idx="92">
                  <c:v>1</c:v>
                </c:pt>
                <c:pt idx="98">
                  <c:v>1</c:v>
                </c:pt>
                <c:pt idx="99">
                  <c:v>5</c:v>
                </c:pt>
                <c:pt idx="101">
                  <c:v>1</c:v>
                </c:pt>
                <c:pt idx="102">
                  <c:v>3</c:v>
                </c:pt>
                <c:pt idx="103">
                  <c:v>3</c:v>
                </c:pt>
                <c:pt idx="104">
                  <c:v>2</c:v>
                </c:pt>
                <c:pt idx="105">
                  <c:v>2</c:v>
                </c:pt>
                <c:pt idx="106">
                  <c:v>12</c:v>
                </c:pt>
                <c:pt idx="107">
                  <c:v>8</c:v>
                </c:pt>
                <c:pt idx="108">
                  <c:v>8</c:v>
                </c:pt>
                <c:pt idx="109">
                  <c:v>9</c:v>
                </c:pt>
                <c:pt idx="110">
                  <c:v>5</c:v>
                </c:pt>
                <c:pt idx="111">
                  <c:v>7</c:v>
                </c:pt>
                <c:pt idx="112">
                  <c:v>2</c:v>
                </c:pt>
                <c:pt idx="113">
                  <c:v>2</c:v>
                </c:pt>
                <c:pt idx="114">
                  <c:v>5</c:v>
                </c:pt>
                <c:pt idx="119">
                  <c:v>1</c:v>
                </c:pt>
                <c:pt idx="121">
                  <c:v>1</c:v>
                </c:pt>
                <c:pt idx="123">
                  <c:v>1</c:v>
                </c:pt>
                <c:pt idx="125">
                  <c:v>1</c:v>
                </c:pt>
                <c:pt idx="138">
                  <c:v>1</c:v>
                </c:pt>
              </c:numCache>
            </c:numRef>
          </c:val>
        </c:ser>
        <c:ser>
          <c:idx val="1"/>
          <c:order val="1"/>
          <c:tx>
            <c:strRef>
              <c:f>Sheet1!$G$1</c:f>
              <c:strCache>
                <c:ptCount val="1"/>
                <c:pt idx="0">
                  <c:v>Para 2</c:v>
                </c:pt>
              </c:strCache>
            </c:strRef>
          </c:tx>
          <c:invertIfNegative val="0"/>
          <c:cat>
            <c:strRef>
              <c:f>Sheet1!$A$2:$A$190</c:f>
              <c:strCache>
                <c:ptCount val="189"/>
                <c:pt idx="0">
                  <c:v>Sep.25-Oct.1/2011</c:v>
                </c:pt>
                <c:pt idx="1">
                  <c:v>Oct.2-8/2011</c:v>
                </c:pt>
                <c:pt idx="2">
                  <c:v>Oct.9-15/2011</c:v>
                </c:pt>
                <c:pt idx="3">
                  <c:v>Oct.16-22/2011</c:v>
                </c:pt>
                <c:pt idx="4">
                  <c:v>Oct. 23-29/2011</c:v>
                </c:pt>
                <c:pt idx="5">
                  <c:v>Oct.30-Nov.5/2011</c:v>
                </c:pt>
                <c:pt idx="6">
                  <c:v>Nov. 6-12/2011</c:v>
                </c:pt>
                <c:pt idx="7">
                  <c:v>Nov. 13-19/2011</c:v>
                </c:pt>
                <c:pt idx="8">
                  <c:v>Nov.20-26/2011</c:v>
                </c:pt>
                <c:pt idx="9">
                  <c:v>Nov.27-Dec.3/2011</c:v>
                </c:pt>
                <c:pt idx="10">
                  <c:v>Dec. 4-10/2011</c:v>
                </c:pt>
                <c:pt idx="11">
                  <c:v>Dec. 11-17/2011</c:v>
                </c:pt>
                <c:pt idx="12">
                  <c:v>Dec. 18-24/2011</c:v>
                </c:pt>
                <c:pt idx="13">
                  <c:v>Dec. 25-31/2011</c:v>
                </c:pt>
                <c:pt idx="14">
                  <c:v>Jan.1-7/2012</c:v>
                </c:pt>
                <c:pt idx="15">
                  <c:v>Jan. 8-14/2012</c:v>
                </c:pt>
                <c:pt idx="16">
                  <c:v>Jan. 15-21/2012</c:v>
                </c:pt>
                <c:pt idx="17">
                  <c:v>Jan. 22-28/2012</c:v>
                </c:pt>
                <c:pt idx="18">
                  <c:v>Jan. 29- Feb. 4/2012</c:v>
                </c:pt>
                <c:pt idx="19">
                  <c:v>Feb. 5-11/2012</c:v>
                </c:pt>
                <c:pt idx="20">
                  <c:v>Feb. 12-18/2012</c:v>
                </c:pt>
                <c:pt idx="21">
                  <c:v>Feb. 19-25/2012</c:v>
                </c:pt>
                <c:pt idx="22">
                  <c:v>Feb. 26- March 3/2012</c:v>
                </c:pt>
                <c:pt idx="23">
                  <c:v>March 4-10/2012</c:v>
                </c:pt>
                <c:pt idx="24">
                  <c:v>March 11-17/2012</c:v>
                </c:pt>
                <c:pt idx="25">
                  <c:v>March 18 - 24/2012</c:v>
                </c:pt>
                <c:pt idx="26">
                  <c:v>March 25- 31/2012</c:v>
                </c:pt>
                <c:pt idx="27">
                  <c:v>April 1-7/2012</c:v>
                </c:pt>
                <c:pt idx="28">
                  <c:v>April 8-14/2012</c:v>
                </c:pt>
                <c:pt idx="29">
                  <c:v>April 15-21/2012</c:v>
                </c:pt>
                <c:pt idx="30">
                  <c:v>April 22-28/2012</c:v>
                </c:pt>
                <c:pt idx="31">
                  <c:v>April 29- May 5/2012</c:v>
                </c:pt>
                <c:pt idx="32">
                  <c:v>May 6-12/2012</c:v>
                </c:pt>
                <c:pt idx="33">
                  <c:v>May 13-19/2012</c:v>
                </c:pt>
                <c:pt idx="34">
                  <c:v>May 20-26/2012</c:v>
                </c:pt>
                <c:pt idx="35">
                  <c:v>May 27-June 2/2012</c:v>
                </c:pt>
                <c:pt idx="36">
                  <c:v>June 3-9/2012</c:v>
                </c:pt>
                <c:pt idx="37">
                  <c:v>June 10-16/2012</c:v>
                </c:pt>
                <c:pt idx="38">
                  <c:v>June 17-23/2012</c:v>
                </c:pt>
                <c:pt idx="39">
                  <c:v>June 24-30/2012</c:v>
                </c:pt>
                <c:pt idx="40">
                  <c:v>July 1-7/2012</c:v>
                </c:pt>
                <c:pt idx="41">
                  <c:v>July 8-14/2012</c:v>
                </c:pt>
                <c:pt idx="42">
                  <c:v>July 15-21/2012</c:v>
                </c:pt>
                <c:pt idx="43">
                  <c:v>July 22-28/2012</c:v>
                </c:pt>
                <c:pt idx="44">
                  <c:v>July 29- Aug.4</c:v>
                </c:pt>
                <c:pt idx="45">
                  <c:v>Aug. 5-11/2012</c:v>
                </c:pt>
                <c:pt idx="46">
                  <c:v>Aug. 12-18/2012</c:v>
                </c:pt>
                <c:pt idx="47">
                  <c:v>Aug. 18-25/2012</c:v>
                </c:pt>
                <c:pt idx="48">
                  <c:v>Aug. 26- Sept 1/2012</c:v>
                </c:pt>
                <c:pt idx="49">
                  <c:v>Sept 2-8/2012</c:v>
                </c:pt>
                <c:pt idx="50">
                  <c:v>Sept 9-15/2012</c:v>
                </c:pt>
                <c:pt idx="51">
                  <c:v>Sept 16-22/2012</c:v>
                </c:pt>
                <c:pt idx="52">
                  <c:v>Sept 23-29/2012</c:v>
                </c:pt>
                <c:pt idx="53">
                  <c:v>Sept 30- Oct. 6/2012</c:v>
                </c:pt>
                <c:pt idx="54">
                  <c:v>Oct. 7-13/2012</c:v>
                </c:pt>
                <c:pt idx="55">
                  <c:v>Oct. 14-20/2012</c:v>
                </c:pt>
                <c:pt idx="56">
                  <c:v>Oct. 21-27/2012</c:v>
                </c:pt>
                <c:pt idx="57">
                  <c:v>Oct. 28 - Nov. 3/2012</c:v>
                </c:pt>
                <c:pt idx="58">
                  <c:v>Nov.4-10/2012</c:v>
                </c:pt>
                <c:pt idx="59">
                  <c:v>Nov. 11-17/2012</c:v>
                </c:pt>
                <c:pt idx="60">
                  <c:v>Nov.18-24/2012</c:v>
                </c:pt>
                <c:pt idx="61">
                  <c:v>Nov.25- Dec.1/2012</c:v>
                </c:pt>
                <c:pt idx="62">
                  <c:v>Dec. 2-8/2012</c:v>
                </c:pt>
                <c:pt idx="63">
                  <c:v>Dec. 9-15/2012</c:v>
                </c:pt>
                <c:pt idx="64">
                  <c:v>Dec. 16-22/2012</c:v>
                </c:pt>
                <c:pt idx="65">
                  <c:v>Dec. 23-29/2012</c:v>
                </c:pt>
                <c:pt idx="66">
                  <c:v>Dec. 30/2012- Jan. 5/2013</c:v>
                </c:pt>
                <c:pt idx="67">
                  <c:v>Jan. 6-12/2013</c:v>
                </c:pt>
                <c:pt idx="68">
                  <c:v>Jan.13-19/2013</c:v>
                </c:pt>
                <c:pt idx="69">
                  <c:v>Jan. 20 - 26/2013</c:v>
                </c:pt>
                <c:pt idx="70">
                  <c:v>Jan. 27 - Feb. 2/2013</c:v>
                </c:pt>
                <c:pt idx="71">
                  <c:v>2/3 - 9/2013</c:v>
                </c:pt>
                <c:pt idx="72">
                  <c:v>2/10 - 16/2013</c:v>
                </c:pt>
                <c:pt idx="73">
                  <c:v>2/17 - 23/2013</c:v>
                </c:pt>
                <c:pt idx="74">
                  <c:v>2/24 - 3/2/2013</c:v>
                </c:pt>
                <c:pt idx="75">
                  <c:v>3/3 - 9/2013</c:v>
                </c:pt>
                <c:pt idx="76">
                  <c:v>3/10 - 16/2013</c:v>
                </c:pt>
                <c:pt idx="77">
                  <c:v>3/17 - 23/2013</c:v>
                </c:pt>
                <c:pt idx="78">
                  <c:v>3/24 - 30/2013</c:v>
                </c:pt>
                <c:pt idx="79">
                  <c:v>3/31 - 4/6/2013</c:v>
                </c:pt>
                <c:pt idx="80">
                  <c:v>4/7 - 13/2013</c:v>
                </c:pt>
                <c:pt idx="81">
                  <c:v>4/14 - 20/2013</c:v>
                </c:pt>
                <c:pt idx="82">
                  <c:v>4/21 - 27/2013</c:v>
                </c:pt>
                <c:pt idx="83">
                  <c:v>4/28 - 5/4/2013</c:v>
                </c:pt>
                <c:pt idx="84">
                  <c:v>5/5 - 11/2013</c:v>
                </c:pt>
                <c:pt idx="85">
                  <c:v>5/12 - 18/2013</c:v>
                </c:pt>
                <c:pt idx="86">
                  <c:v>5/19 - 25/2013</c:v>
                </c:pt>
                <c:pt idx="87">
                  <c:v>5/26 - 6/1/2013</c:v>
                </c:pt>
                <c:pt idx="88">
                  <c:v>6/2 - 8/2013</c:v>
                </c:pt>
                <c:pt idx="89">
                  <c:v>6/9 - 15/2013</c:v>
                </c:pt>
                <c:pt idx="90">
                  <c:v>6/16 - 22/2013</c:v>
                </c:pt>
                <c:pt idx="91">
                  <c:v>6/23 - 29/2013</c:v>
                </c:pt>
                <c:pt idx="92">
                  <c:v>6/30 - 7/6/2013</c:v>
                </c:pt>
                <c:pt idx="93">
                  <c:v>7/7 - 13/2013</c:v>
                </c:pt>
                <c:pt idx="94">
                  <c:v>7/14 - 20/2013</c:v>
                </c:pt>
                <c:pt idx="95">
                  <c:v>7/21 - 27/2013</c:v>
                </c:pt>
                <c:pt idx="96">
                  <c:v>7/28 - 8/3/2013</c:v>
                </c:pt>
                <c:pt idx="97">
                  <c:v>8/4 - 10/2013</c:v>
                </c:pt>
                <c:pt idx="98">
                  <c:v>8/11 - 17/2013</c:v>
                </c:pt>
                <c:pt idx="99">
                  <c:v>8/18 - 24/2013</c:v>
                </c:pt>
                <c:pt idx="100">
                  <c:v>8/25 - 31/2013</c:v>
                </c:pt>
                <c:pt idx="101">
                  <c:v>9/1 - 7/2013</c:v>
                </c:pt>
                <c:pt idx="102">
                  <c:v>9/8 - 14/2013</c:v>
                </c:pt>
                <c:pt idx="103">
                  <c:v>9/15 - 21/2013</c:v>
                </c:pt>
                <c:pt idx="104">
                  <c:v>9/22 - 28/2013</c:v>
                </c:pt>
                <c:pt idx="105">
                  <c:v>9/29 - 10/5/2013</c:v>
                </c:pt>
                <c:pt idx="106">
                  <c:v>10/6 - 12/2013</c:v>
                </c:pt>
                <c:pt idx="107">
                  <c:v>10/13 - 19/2013</c:v>
                </c:pt>
                <c:pt idx="108">
                  <c:v>10/20 - 26/2013</c:v>
                </c:pt>
                <c:pt idx="109">
                  <c:v>10/27 - 11/2/2013</c:v>
                </c:pt>
                <c:pt idx="110">
                  <c:v>11/3 - 9/2013</c:v>
                </c:pt>
                <c:pt idx="111">
                  <c:v>11/10 - 16/2013</c:v>
                </c:pt>
                <c:pt idx="112">
                  <c:v>11/17 - 23/2013</c:v>
                </c:pt>
                <c:pt idx="113">
                  <c:v>11/24 - 30/2013</c:v>
                </c:pt>
                <c:pt idx="114">
                  <c:v>12/1 - 7/2013</c:v>
                </c:pt>
                <c:pt idx="115">
                  <c:v>12/8 - 14/2013</c:v>
                </c:pt>
                <c:pt idx="116">
                  <c:v>12/15 - 21/2013</c:v>
                </c:pt>
                <c:pt idx="117">
                  <c:v>12/22 - 28/2013</c:v>
                </c:pt>
                <c:pt idx="118">
                  <c:v>12/29 - 1/4/2014</c:v>
                </c:pt>
                <c:pt idx="119">
                  <c:v>1/5 - 11/2014</c:v>
                </c:pt>
                <c:pt idx="120">
                  <c:v>1/12 - 18/2014</c:v>
                </c:pt>
                <c:pt idx="121">
                  <c:v>1/19 - 25/2014</c:v>
                </c:pt>
                <c:pt idx="122">
                  <c:v>1/26 - 2/1/2014</c:v>
                </c:pt>
                <c:pt idx="123">
                  <c:v>2/2 - 8/2014</c:v>
                </c:pt>
                <c:pt idx="124">
                  <c:v>2/9 - 15/2014</c:v>
                </c:pt>
                <c:pt idx="125">
                  <c:v>2/16 - 22/2014</c:v>
                </c:pt>
                <c:pt idx="126">
                  <c:v>2/23 - 3/1/2014</c:v>
                </c:pt>
                <c:pt idx="127">
                  <c:v>3/2 - 3/8/2014</c:v>
                </c:pt>
                <c:pt idx="128">
                  <c:v>3/9 - 15/2014</c:v>
                </c:pt>
                <c:pt idx="129">
                  <c:v>3/16 - 22/2014</c:v>
                </c:pt>
                <c:pt idx="130">
                  <c:v>3/23 - 29/2014</c:v>
                </c:pt>
                <c:pt idx="131">
                  <c:v>3/30 - 4/5/2014</c:v>
                </c:pt>
                <c:pt idx="132">
                  <c:v>4/6 - 12/2014</c:v>
                </c:pt>
                <c:pt idx="133">
                  <c:v>4/13 - 19/2014</c:v>
                </c:pt>
                <c:pt idx="134">
                  <c:v>4/20 - 26/2014</c:v>
                </c:pt>
                <c:pt idx="135">
                  <c:v>4/27 - 5/3/2014</c:v>
                </c:pt>
                <c:pt idx="136">
                  <c:v>5/4 - 10/2014</c:v>
                </c:pt>
                <c:pt idx="137">
                  <c:v>5/11 - 17/2014</c:v>
                </c:pt>
                <c:pt idx="138">
                  <c:v>5/18 - 24/2014</c:v>
                </c:pt>
                <c:pt idx="139">
                  <c:v>5/25 - 31/2014</c:v>
                </c:pt>
                <c:pt idx="140">
                  <c:v>6/1 - 7/2014</c:v>
                </c:pt>
                <c:pt idx="141">
                  <c:v>6/8 - 14/2014</c:v>
                </c:pt>
                <c:pt idx="142">
                  <c:v>6/15 - 21/2014</c:v>
                </c:pt>
                <c:pt idx="143">
                  <c:v>6/22 - 28/2014</c:v>
                </c:pt>
                <c:pt idx="144">
                  <c:v>6/29 - 7/5/2014</c:v>
                </c:pt>
                <c:pt idx="145">
                  <c:v>7/6 - 12/2014</c:v>
                </c:pt>
                <c:pt idx="146">
                  <c:v>7/13 - 19/2014</c:v>
                </c:pt>
                <c:pt idx="147">
                  <c:v>7/20 - 26/2014</c:v>
                </c:pt>
                <c:pt idx="148">
                  <c:v>7/27 - 8/2/2014</c:v>
                </c:pt>
                <c:pt idx="149">
                  <c:v>8/3 - 9/2014</c:v>
                </c:pt>
                <c:pt idx="150">
                  <c:v>8/10 - 16/2014</c:v>
                </c:pt>
                <c:pt idx="151">
                  <c:v>8/17 - 23/2014</c:v>
                </c:pt>
                <c:pt idx="152">
                  <c:v>8/24 - 30/2014</c:v>
                </c:pt>
                <c:pt idx="153">
                  <c:v>8/31 - 9/6/2014</c:v>
                </c:pt>
                <c:pt idx="154">
                  <c:v>9/7 - 9/13/2014</c:v>
                </c:pt>
                <c:pt idx="155">
                  <c:v>9/14 - 9/20/2014</c:v>
                </c:pt>
                <c:pt idx="156">
                  <c:v>9/21 - 27/2014</c:v>
                </c:pt>
                <c:pt idx="157">
                  <c:v>9/28 - 10/4/2014</c:v>
                </c:pt>
                <c:pt idx="158">
                  <c:v>10/5 - 11/2014</c:v>
                </c:pt>
                <c:pt idx="159">
                  <c:v>10/12 - 18/2014</c:v>
                </c:pt>
                <c:pt idx="160">
                  <c:v>10/19 - 25/2014</c:v>
                </c:pt>
                <c:pt idx="161">
                  <c:v>10/26 - 11/1/2014</c:v>
                </c:pt>
                <c:pt idx="162">
                  <c:v>11/2 - 8/2014</c:v>
                </c:pt>
                <c:pt idx="163">
                  <c:v>11/9 - 15/2014</c:v>
                </c:pt>
                <c:pt idx="164">
                  <c:v>11/16 - 22/2014</c:v>
                </c:pt>
                <c:pt idx="165">
                  <c:v>11/23 - 29/2014</c:v>
                </c:pt>
                <c:pt idx="166">
                  <c:v>11/30 - 12/6/2014</c:v>
                </c:pt>
                <c:pt idx="167">
                  <c:v>12/7 - 13/2014</c:v>
                </c:pt>
                <c:pt idx="168">
                  <c:v>12//14 - 20/2014</c:v>
                </c:pt>
                <c:pt idx="169">
                  <c:v>12/21 - 27/2014</c:v>
                </c:pt>
                <c:pt idx="170">
                  <c:v>12/28/2014 - 1/3/2015</c:v>
                </c:pt>
                <c:pt idx="171">
                  <c:v>1/4 - 10/2015</c:v>
                </c:pt>
                <c:pt idx="172">
                  <c:v>1/11 - 17/2015</c:v>
                </c:pt>
                <c:pt idx="173">
                  <c:v>1/18 - 24/2015</c:v>
                </c:pt>
                <c:pt idx="174">
                  <c:v>1/25 - 31/2015</c:v>
                </c:pt>
                <c:pt idx="175">
                  <c:v>2/1 - 7/2015</c:v>
                </c:pt>
                <c:pt idx="176">
                  <c:v>2/8 - 14/2015</c:v>
                </c:pt>
                <c:pt idx="177">
                  <c:v>2/15 - 21/2015</c:v>
                </c:pt>
                <c:pt idx="178">
                  <c:v>2/22 - 28/2015</c:v>
                </c:pt>
                <c:pt idx="179">
                  <c:v>3/1 - 7/2015</c:v>
                </c:pt>
                <c:pt idx="180">
                  <c:v>3/8 - 14/2015</c:v>
                </c:pt>
                <c:pt idx="181">
                  <c:v>3/15 - 21/2015</c:v>
                </c:pt>
                <c:pt idx="182">
                  <c:v>3/22 - 28/2015</c:v>
                </c:pt>
                <c:pt idx="183">
                  <c:v>3/29 - 4/4/2015</c:v>
                </c:pt>
                <c:pt idx="184">
                  <c:v>4/5 - 11/2015</c:v>
                </c:pt>
                <c:pt idx="185">
                  <c:v>4/12 - 18/2015</c:v>
                </c:pt>
                <c:pt idx="186">
                  <c:v>4/19 - 25/2015</c:v>
                </c:pt>
                <c:pt idx="187">
                  <c:v>4/26 - 5/2/2015</c:v>
                </c:pt>
                <c:pt idx="188">
                  <c:v>5/3 - 9/2015</c:v>
                </c:pt>
              </c:strCache>
            </c:strRef>
          </c:cat>
          <c:val>
            <c:numRef>
              <c:f>Sheet1!$G$2:$G$190</c:f>
              <c:numCache>
                <c:formatCode>General</c:formatCode>
                <c:ptCount val="189"/>
                <c:pt idx="17">
                  <c:v>1</c:v>
                </c:pt>
                <c:pt idx="18">
                  <c:v>1</c:v>
                </c:pt>
                <c:pt idx="21">
                  <c:v>1</c:v>
                </c:pt>
                <c:pt idx="23">
                  <c:v>1</c:v>
                </c:pt>
                <c:pt idx="34">
                  <c:v>1</c:v>
                </c:pt>
                <c:pt idx="42">
                  <c:v>1</c:v>
                </c:pt>
                <c:pt idx="46">
                  <c:v>1</c:v>
                </c:pt>
                <c:pt idx="47">
                  <c:v>1</c:v>
                </c:pt>
                <c:pt idx="48">
                  <c:v>1</c:v>
                </c:pt>
                <c:pt idx="49">
                  <c:v>1</c:v>
                </c:pt>
                <c:pt idx="50">
                  <c:v>1</c:v>
                </c:pt>
                <c:pt idx="51">
                  <c:v>2</c:v>
                </c:pt>
                <c:pt idx="52">
                  <c:v>3</c:v>
                </c:pt>
                <c:pt idx="53">
                  <c:v>2</c:v>
                </c:pt>
                <c:pt idx="54">
                  <c:v>2</c:v>
                </c:pt>
                <c:pt idx="55">
                  <c:v>3</c:v>
                </c:pt>
                <c:pt idx="56">
                  <c:v>2</c:v>
                </c:pt>
                <c:pt idx="57">
                  <c:v>6</c:v>
                </c:pt>
                <c:pt idx="58">
                  <c:v>3</c:v>
                </c:pt>
                <c:pt idx="59">
                  <c:v>4</c:v>
                </c:pt>
                <c:pt idx="60">
                  <c:v>1</c:v>
                </c:pt>
                <c:pt idx="61">
                  <c:v>1</c:v>
                </c:pt>
                <c:pt idx="62">
                  <c:v>2</c:v>
                </c:pt>
                <c:pt idx="63">
                  <c:v>4</c:v>
                </c:pt>
                <c:pt idx="65">
                  <c:v>1</c:v>
                </c:pt>
                <c:pt idx="66">
                  <c:v>1</c:v>
                </c:pt>
                <c:pt idx="71">
                  <c:v>1</c:v>
                </c:pt>
                <c:pt idx="92">
                  <c:v>1</c:v>
                </c:pt>
                <c:pt idx="93">
                  <c:v>2</c:v>
                </c:pt>
                <c:pt idx="96">
                  <c:v>1</c:v>
                </c:pt>
                <c:pt idx="100">
                  <c:v>1</c:v>
                </c:pt>
                <c:pt idx="111">
                  <c:v>1</c:v>
                </c:pt>
                <c:pt idx="151">
                  <c:v>1</c:v>
                </c:pt>
                <c:pt idx="157">
                  <c:v>2</c:v>
                </c:pt>
                <c:pt idx="159">
                  <c:v>1</c:v>
                </c:pt>
                <c:pt idx="161">
                  <c:v>1</c:v>
                </c:pt>
                <c:pt idx="163">
                  <c:v>1</c:v>
                </c:pt>
                <c:pt idx="164">
                  <c:v>2</c:v>
                </c:pt>
                <c:pt idx="165">
                  <c:v>4</c:v>
                </c:pt>
                <c:pt idx="166">
                  <c:v>4</c:v>
                </c:pt>
                <c:pt idx="167">
                  <c:v>3</c:v>
                </c:pt>
                <c:pt idx="168">
                  <c:v>4</c:v>
                </c:pt>
                <c:pt idx="169">
                  <c:v>1</c:v>
                </c:pt>
                <c:pt idx="170">
                  <c:v>1</c:v>
                </c:pt>
                <c:pt idx="171">
                  <c:v>1</c:v>
                </c:pt>
                <c:pt idx="173">
                  <c:v>1</c:v>
                </c:pt>
                <c:pt idx="174">
                  <c:v>2</c:v>
                </c:pt>
              </c:numCache>
            </c:numRef>
          </c:val>
        </c:ser>
        <c:ser>
          <c:idx val="2"/>
          <c:order val="2"/>
          <c:tx>
            <c:strRef>
              <c:f>Sheet1!$H$1</c:f>
              <c:strCache>
                <c:ptCount val="1"/>
                <c:pt idx="0">
                  <c:v>Para 3</c:v>
                </c:pt>
              </c:strCache>
            </c:strRef>
          </c:tx>
          <c:invertIfNegative val="0"/>
          <c:cat>
            <c:strRef>
              <c:f>Sheet1!$A$2:$A$190</c:f>
              <c:strCache>
                <c:ptCount val="189"/>
                <c:pt idx="0">
                  <c:v>Sep.25-Oct.1/2011</c:v>
                </c:pt>
                <c:pt idx="1">
                  <c:v>Oct.2-8/2011</c:v>
                </c:pt>
                <c:pt idx="2">
                  <c:v>Oct.9-15/2011</c:v>
                </c:pt>
                <c:pt idx="3">
                  <c:v>Oct.16-22/2011</c:v>
                </c:pt>
                <c:pt idx="4">
                  <c:v>Oct. 23-29/2011</c:v>
                </c:pt>
                <c:pt idx="5">
                  <c:v>Oct.30-Nov.5/2011</c:v>
                </c:pt>
                <c:pt idx="6">
                  <c:v>Nov. 6-12/2011</c:v>
                </c:pt>
                <c:pt idx="7">
                  <c:v>Nov. 13-19/2011</c:v>
                </c:pt>
                <c:pt idx="8">
                  <c:v>Nov.20-26/2011</c:v>
                </c:pt>
                <c:pt idx="9">
                  <c:v>Nov.27-Dec.3/2011</c:v>
                </c:pt>
                <c:pt idx="10">
                  <c:v>Dec. 4-10/2011</c:v>
                </c:pt>
                <c:pt idx="11">
                  <c:v>Dec. 11-17/2011</c:v>
                </c:pt>
                <c:pt idx="12">
                  <c:v>Dec. 18-24/2011</c:v>
                </c:pt>
                <c:pt idx="13">
                  <c:v>Dec. 25-31/2011</c:v>
                </c:pt>
                <c:pt idx="14">
                  <c:v>Jan.1-7/2012</c:v>
                </c:pt>
                <c:pt idx="15">
                  <c:v>Jan. 8-14/2012</c:v>
                </c:pt>
                <c:pt idx="16">
                  <c:v>Jan. 15-21/2012</c:v>
                </c:pt>
                <c:pt idx="17">
                  <c:v>Jan. 22-28/2012</c:v>
                </c:pt>
                <c:pt idx="18">
                  <c:v>Jan. 29- Feb. 4/2012</c:v>
                </c:pt>
                <c:pt idx="19">
                  <c:v>Feb. 5-11/2012</c:v>
                </c:pt>
                <c:pt idx="20">
                  <c:v>Feb. 12-18/2012</c:v>
                </c:pt>
                <c:pt idx="21">
                  <c:v>Feb. 19-25/2012</c:v>
                </c:pt>
                <c:pt idx="22">
                  <c:v>Feb. 26- March 3/2012</c:v>
                </c:pt>
                <c:pt idx="23">
                  <c:v>March 4-10/2012</c:v>
                </c:pt>
                <c:pt idx="24">
                  <c:v>March 11-17/2012</c:v>
                </c:pt>
                <c:pt idx="25">
                  <c:v>March 18 - 24/2012</c:v>
                </c:pt>
                <c:pt idx="26">
                  <c:v>March 25- 31/2012</c:v>
                </c:pt>
                <c:pt idx="27">
                  <c:v>April 1-7/2012</c:v>
                </c:pt>
                <c:pt idx="28">
                  <c:v>April 8-14/2012</c:v>
                </c:pt>
                <c:pt idx="29">
                  <c:v>April 15-21/2012</c:v>
                </c:pt>
                <c:pt idx="30">
                  <c:v>April 22-28/2012</c:v>
                </c:pt>
                <c:pt idx="31">
                  <c:v>April 29- May 5/2012</c:v>
                </c:pt>
                <c:pt idx="32">
                  <c:v>May 6-12/2012</c:v>
                </c:pt>
                <c:pt idx="33">
                  <c:v>May 13-19/2012</c:v>
                </c:pt>
                <c:pt idx="34">
                  <c:v>May 20-26/2012</c:v>
                </c:pt>
                <c:pt idx="35">
                  <c:v>May 27-June 2/2012</c:v>
                </c:pt>
                <c:pt idx="36">
                  <c:v>June 3-9/2012</c:v>
                </c:pt>
                <c:pt idx="37">
                  <c:v>June 10-16/2012</c:v>
                </c:pt>
                <c:pt idx="38">
                  <c:v>June 17-23/2012</c:v>
                </c:pt>
                <c:pt idx="39">
                  <c:v>June 24-30/2012</c:v>
                </c:pt>
                <c:pt idx="40">
                  <c:v>July 1-7/2012</c:v>
                </c:pt>
                <c:pt idx="41">
                  <c:v>July 8-14/2012</c:v>
                </c:pt>
                <c:pt idx="42">
                  <c:v>July 15-21/2012</c:v>
                </c:pt>
                <c:pt idx="43">
                  <c:v>July 22-28/2012</c:v>
                </c:pt>
                <c:pt idx="44">
                  <c:v>July 29- Aug.4</c:v>
                </c:pt>
                <c:pt idx="45">
                  <c:v>Aug. 5-11/2012</c:v>
                </c:pt>
                <c:pt idx="46">
                  <c:v>Aug. 12-18/2012</c:v>
                </c:pt>
                <c:pt idx="47">
                  <c:v>Aug. 18-25/2012</c:v>
                </c:pt>
                <c:pt idx="48">
                  <c:v>Aug. 26- Sept 1/2012</c:v>
                </c:pt>
                <c:pt idx="49">
                  <c:v>Sept 2-8/2012</c:v>
                </c:pt>
                <c:pt idx="50">
                  <c:v>Sept 9-15/2012</c:v>
                </c:pt>
                <c:pt idx="51">
                  <c:v>Sept 16-22/2012</c:v>
                </c:pt>
                <c:pt idx="52">
                  <c:v>Sept 23-29/2012</c:v>
                </c:pt>
                <c:pt idx="53">
                  <c:v>Sept 30- Oct. 6/2012</c:v>
                </c:pt>
                <c:pt idx="54">
                  <c:v>Oct. 7-13/2012</c:v>
                </c:pt>
                <c:pt idx="55">
                  <c:v>Oct. 14-20/2012</c:v>
                </c:pt>
                <c:pt idx="56">
                  <c:v>Oct. 21-27/2012</c:v>
                </c:pt>
                <c:pt idx="57">
                  <c:v>Oct. 28 - Nov. 3/2012</c:v>
                </c:pt>
                <c:pt idx="58">
                  <c:v>Nov.4-10/2012</c:v>
                </c:pt>
                <c:pt idx="59">
                  <c:v>Nov. 11-17/2012</c:v>
                </c:pt>
                <c:pt idx="60">
                  <c:v>Nov.18-24/2012</c:v>
                </c:pt>
                <c:pt idx="61">
                  <c:v>Nov.25- Dec.1/2012</c:v>
                </c:pt>
                <c:pt idx="62">
                  <c:v>Dec. 2-8/2012</c:v>
                </c:pt>
                <c:pt idx="63">
                  <c:v>Dec. 9-15/2012</c:v>
                </c:pt>
                <c:pt idx="64">
                  <c:v>Dec. 16-22/2012</c:v>
                </c:pt>
                <c:pt idx="65">
                  <c:v>Dec. 23-29/2012</c:v>
                </c:pt>
                <c:pt idx="66">
                  <c:v>Dec. 30/2012- Jan. 5/2013</c:v>
                </c:pt>
                <c:pt idx="67">
                  <c:v>Jan. 6-12/2013</c:v>
                </c:pt>
                <c:pt idx="68">
                  <c:v>Jan.13-19/2013</c:v>
                </c:pt>
                <c:pt idx="69">
                  <c:v>Jan. 20 - 26/2013</c:v>
                </c:pt>
                <c:pt idx="70">
                  <c:v>Jan. 27 - Feb. 2/2013</c:v>
                </c:pt>
                <c:pt idx="71">
                  <c:v>2/3 - 9/2013</c:v>
                </c:pt>
                <c:pt idx="72">
                  <c:v>2/10 - 16/2013</c:v>
                </c:pt>
                <c:pt idx="73">
                  <c:v>2/17 - 23/2013</c:v>
                </c:pt>
                <c:pt idx="74">
                  <c:v>2/24 - 3/2/2013</c:v>
                </c:pt>
                <c:pt idx="75">
                  <c:v>3/3 - 9/2013</c:v>
                </c:pt>
                <c:pt idx="76">
                  <c:v>3/10 - 16/2013</c:v>
                </c:pt>
                <c:pt idx="77">
                  <c:v>3/17 - 23/2013</c:v>
                </c:pt>
                <c:pt idx="78">
                  <c:v>3/24 - 30/2013</c:v>
                </c:pt>
                <c:pt idx="79">
                  <c:v>3/31 - 4/6/2013</c:v>
                </c:pt>
                <c:pt idx="80">
                  <c:v>4/7 - 13/2013</c:v>
                </c:pt>
                <c:pt idx="81">
                  <c:v>4/14 - 20/2013</c:v>
                </c:pt>
                <c:pt idx="82">
                  <c:v>4/21 - 27/2013</c:v>
                </c:pt>
                <c:pt idx="83">
                  <c:v>4/28 - 5/4/2013</c:v>
                </c:pt>
                <c:pt idx="84">
                  <c:v>5/5 - 11/2013</c:v>
                </c:pt>
                <c:pt idx="85">
                  <c:v>5/12 - 18/2013</c:v>
                </c:pt>
                <c:pt idx="86">
                  <c:v>5/19 - 25/2013</c:v>
                </c:pt>
                <c:pt idx="87">
                  <c:v>5/26 - 6/1/2013</c:v>
                </c:pt>
                <c:pt idx="88">
                  <c:v>6/2 - 8/2013</c:v>
                </c:pt>
                <c:pt idx="89">
                  <c:v>6/9 - 15/2013</c:v>
                </c:pt>
                <c:pt idx="90">
                  <c:v>6/16 - 22/2013</c:v>
                </c:pt>
                <c:pt idx="91">
                  <c:v>6/23 - 29/2013</c:v>
                </c:pt>
                <c:pt idx="92">
                  <c:v>6/30 - 7/6/2013</c:v>
                </c:pt>
                <c:pt idx="93">
                  <c:v>7/7 - 13/2013</c:v>
                </c:pt>
                <c:pt idx="94">
                  <c:v>7/14 - 20/2013</c:v>
                </c:pt>
                <c:pt idx="95">
                  <c:v>7/21 - 27/2013</c:v>
                </c:pt>
                <c:pt idx="96">
                  <c:v>7/28 - 8/3/2013</c:v>
                </c:pt>
                <c:pt idx="97">
                  <c:v>8/4 - 10/2013</c:v>
                </c:pt>
                <c:pt idx="98">
                  <c:v>8/11 - 17/2013</c:v>
                </c:pt>
                <c:pt idx="99">
                  <c:v>8/18 - 24/2013</c:v>
                </c:pt>
                <c:pt idx="100">
                  <c:v>8/25 - 31/2013</c:v>
                </c:pt>
                <c:pt idx="101">
                  <c:v>9/1 - 7/2013</c:v>
                </c:pt>
                <c:pt idx="102">
                  <c:v>9/8 - 14/2013</c:v>
                </c:pt>
                <c:pt idx="103">
                  <c:v>9/15 - 21/2013</c:v>
                </c:pt>
                <c:pt idx="104">
                  <c:v>9/22 - 28/2013</c:v>
                </c:pt>
                <c:pt idx="105">
                  <c:v>9/29 - 10/5/2013</c:v>
                </c:pt>
                <c:pt idx="106">
                  <c:v>10/6 - 12/2013</c:v>
                </c:pt>
                <c:pt idx="107">
                  <c:v>10/13 - 19/2013</c:v>
                </c:pt>
                <c:pt idx="108">
                  <c:v>10/20 - 26/2013</c:v>
                </c:pt>
                <c:pt idx="109">
                  <c:v>10/27 - 11/2/2013</c:v>
                </c:pt>
                <c:pt idx="110">
                  <c:v>11/3 - 9/2013</c:v>
                </c:pt>
                <c:pt idx="111">
                  <c:v>11/10 - 16/2013</c:v>
                </c:pt>
                <c:pt idx="112">
                  <c:v>11/17 - 23/2013</c:v>
                </c:pt>
                <c:pt idx="113">
                  <c:v>11/24 - 30/2013</c:v>
                </c:pt>
                <c:pt idx="114">
                  <c:v>12/1 - 7/2013</c:v>
                </c:pt>
                <c:pt idx="115">
                  <c:v>12/8 - 14/2013</c:v>
                </c:pt>
                <c:pt idx="116">
                  <c:v>12/15 - 21/2013</c:v>
                </c:pt>
                <c:pt idx="117">
                  <c:v>12/22 - 28/2013</c:v>
                </c:pt>
                <c:pt idx="118">
                  <c:v>12/29 - 1/4/2014</c:v>
                </c:pt>
                <c:pt idx="119">
                  <c:v>1/5 - 11/2014</c:v>
                </c:pt>
                <c:pt idx="120">
                  <c:v>1/12 - 18/2014</c:v>
                </c:pt>
                <c:pt idx="121">
                  <c:v>1/19 - 25/2014</c:v>
                </c:pt>
                <c:pt idx="122">
                  <c:v>1/26 - 2/1/2014</c:v>
                </c:pt>
                <c:pt idx="123">
                  <c:v>2/2 - 8/2014</c:v>
                </c:pt>
                <c:pt idx="124">
                  <c:v>2/9 - 15/2014</c:v>
                </c:pt>
                <c:pt idx="125">
                  <c:v>2/16 - 22/2014</c:v>
                </c:pt>
                <c:pt idx="126">
                  <c:v>2/23 - 3/1/2014</c:v>
                </c:pt>
                <c:pt idx="127">
                  <c:v>3/2 - 3/8/2014</c:v>
                </c:pt>
                <c:pt idx="128">
                  <c:v>3/9 - 15/2014</c:v>
                </c:pt>
                <c:pt idx="129">
                  <c:v>3/16 - 22/2014</c:v>
                </c:pt>
                <c:pt idx="130">
                  <c:v>3/23 - 29/2014</c:v>
                </c:pt>
                <c:pt idx="131">
                  <c:v>3/30 - 4/5/2014</c:v>
                </c:pt>
                <c:pt idx="132">
                  <c:v>4/6 - 12/2014</c:v>
                </c:pt>
                <c:pt idx="133">
                  <c:v>4/13 - 19/2014</c:v>
                </c:pt>
                <c:pt idx="134">
                  <c:v>4/20 - 26/2014</c:v>
                </c:pt>
                <c:pt idx="135">
                  <c:v>4/27 - 5/3/2014</c:v>
                </c:pt>
                <c:pt idx="136">
                  <c:v>5/4 - 10/2014</c:v>
                </c:pt>
                <c:pt idx="137">
                  <c:v>5/11 - 17/2014</c:v>
                </c:pt>
                <c:pt idx="138">
                  <c:v>5/18 - 24/2014</c:v>
                </c:pt>
                <c:pt idx="139">
                  <c:v>5/25 - 31/2014</c:v>
                </c:pt>
                <c:pt idx="140">
                  <c:v>6/1 - 7/2014</c:v>
                </c:pt>
                <c:pt idx="141">
                  <c:v>6/8 - 14/2014</c:v>
                </c:pt>
                <c:pt idx="142">
                  <c:v>6/15 - 21/2014</c:v>
                </c:pt>
                <c:pt idx="143">
                  <c:v>6/22 - 28/2014</c:v>
                </c:pt>
                <c:pt idx="144">
                  <c:v>6/29 - 7/5/2014</c:v>
                </c:pt>
                <c:pt idx="145">
                  <c:v>7/6 - 12/2014</c:v>
                </c:pt>
                <c:pt idx="146">
                  <c:v>7/13 - 19/2014</c:v>
                </c:pt>
                <c:pt idx="147">
                  <c:v>7/20 - 26/2014</c:v>
                </c:pt>
                <c:pt idx="148">
                  <c:v>7/27 - 8/2/2014</c:v>
                </c:pt>
                <c:pt idx="149">
                  <c:v>8/3 - 9/2014</c:v>
                </c:pt>
                <c:pt idx="150">
                  <c:v>8/10 - 16/2014</c:v>
                </c:pt>
                <c:pt idx="151">
                  <c:v>8/17 - 23/2014</c:v>
                </c:pt>
                <c:pt idx="152">
                  <c:v>8/24 - 30/2014</c:v>
                </c:pt>
                <c:pt idx="153">
                  <c:v>8/31 - 9/6/2014</c:v>
                </c:pt>
                <c:pt idx="154">
                  <c:v>9/7 - 9/13/2014</c:v>
                </c:pt>
                <c:pt idx="155">
                  <c:v>9/14 - 9/20/2014</c:v>
                </c:pt>
                <c:pt idx="156">
                  <c:v>9/21 - 27/2014</c:v>
                </c:pt>
                <c:pt idx="157">
                  <c:v>9/28 - 10/4/2014</c:v>
                </c:pt>
                <c:pt idx="158">
                  <c:v>10/5 - 11/2014</c:v>
                </c:pt>
                <c:pt idx="159">
                  <c:v>10/12 - 18/2014</c:v>
                </c:pt>
                <c:pt idx="160">
                  <c:v>10/19 - 25/2014</c:v>
                </c:pt>
                <c:pt idx="161">
                  <c:v>10/26 - 11/1/2014</c:v>
                </c:pt>
                <c:pt idx="162">
                  <c:v>11/2 - 8/2014</c:v>
                </c:pt>
                <c:pt idx="163">
                  <c:v>11/9 - 15/2014</c:v>
                </c:pt>
                <c:pt idx="164">
                  <c:v>11/16 - 22/2014</c:v>
                </c:pt>
                <c:pt idx="165">
                  <c:v>11/23 - 29/2014</c:v>
                </c:pt>
                <c:pt idx="166">
                  <c:v>11/30 - 12/6/2014</c:v>
                </c:pt>
                <c:pt idx="167">
                  <c:v>12/7 - 13/2014</c:v>
                </c:pt>
                <c:pt idx="168">
                  <c:v>12//14 - 20/2014</c:v>
                </c:pt>
                <c:pt idx="169">
                  <c:v>12/21 - 27/2014</c:v>
                </c:pt>
                <c:pt idx="170">
                  <c:v>12/28/2014 - 1/3/2015</c:v>
                </c:pt>
                <c:pt idx="171">
                  <c:v>1/4 - 10/2015</c:v>
                </c:pt>
                <c:pt idx="172">
                  <c:v>1/11 - 17/2015</c:v>
                </c:pt>
                <c:pt idx="173">
                  <c:v>1/18 - 24/2015</c:v>
                </c:pt>
                <c:pt idx="174">
                  <c:v>1/25 - 31/2015</c:v>
                </c:pt>
                <c:pt idx="175">
                  <c:v>2/1 - 7/2015</c:v>
                </c:pt>
                <c:pt idx="176">
                  <c:v>2/8 - 14/2015</c:v>
                </c:pt>
                <c:pt idx="177">
                  <c:v>2/15 - 21/2015</c:v>
                </c:pt>
                <c:pt idx="178">
                  <c:v>2/22 - 28/2015</c:v>
                </c:pt>
                <c:pt idx="179">
                  <c:v>3/1 - 7/2015</c:v>
                </c:pt>
                <c:pt idx="180">
                  <c:v>3/8 - 14/2015</c:v>
                </c:pt>
                <c:pt idx="181">
                  <c:v>3/15 - 21/2015</c:v>
                </c:pt>
                <c:pt idx="182">
                  <c:v>3/22 - 28/2015</c:v>
                </c:pt>
                <c:pt idx="183">
                  <c:v>3/29 - 4/4/2015</c:v>
                </c:pt>
                <c:pt idx="184">
                  <c:v>4/5 - 11/2015</c:v>
                </c:pt>
                <c:pt idx="185">
                  <c:v>4/12 - 18/2015</c:v>
                </c:pt>
                <c:pt idx="186">
                  <c:v>4/19 - 25/2015</c:v>
                </c:pt>
                <c:pt idx="187">
                  <c:v>4/26 - 5/2/2015</c:v>
                </c:pt>
                <c:pt idx="188">
                  <c:v>5/3 - 9/2015</c:v>
                </c:pt>
              </c:strCache>
            </c:strRef>
          </c:cat>
          <c:val>
            <c:numRef>
              <c:f>Sheet1!$H$2:$H$190</c:f>
              <c:numCache>
                <c:formatCode>General</c:formatCode>
                <c:ptCount val="189"/>
                <c:pt idx="25">
                  <c:v>1</c:v>
                </c:pt>
                <c:pt idx="27">
                  <c:v>1</c:v>
                </c:pt>
                <c:pt idx="29">
                  <c:v>1</c:v>
                </c:pt>
                <c:pt idx="31">
                  <c:v>1</c:v>
                </c:pt>
                <c:pt idx="32">
                  <c:v>1</c:v>
                </c:pt>
                <c:pt idx="35">
                  <c:v>3</c:v>
                </c:pt>
                <c:pt idx="36">
                  <c:v>3</c:v>
                </c:pt>
                <c:pt idx="37">
                  <c:v>4</c:v>
                </c:pt>
                <c:pt idx="38">
                  <c:v>4</c:v>
                </c:pt>
                <c:pt idx="39">
                  <c:v>1</c:v>
                </c:pt>
                <c:pt idx="40">
                  <c:v>2</c:v>
                </c:pt>
                <c:pt idx="41">
                  <c:v>1</c:v>
                </c:pt>
                <c:pt idx="42">
                  <c:v>1</c:v>
                </c:pt>
                <c:pt idx="43">
                  <c:v>5</c:v>
                </c:pt>
                <c:pt idx="44">
                  <c:v>1</c:v>
                </c:pt>
                <c:pt idx="45">
                  <c:v>3</c:v>
                </c:pt>
                <c:pt idx="46">
                  <c:v>3</c:v>
                </c:pt>
                <c:pt idx="47">
                  <c:v>4</c:v>
                </c:pt>
                <c:pt idx="48">
                  <c:v>1</c:v>
                </c:pt>
                <c:pt idx="49">
                  <c:v>4</c:v>
                </c:pt>
                <c:pt idx="50">
                  <c:v>4</c:v>
                </c:pt>
                <c:pt idx="51">
                  <c:v>5</c:v>
                </c:pt>
                <c:pt idx="52">
                  <c:v>1</c:v>
                </c:pt>
                <c:pt idx="53">
                  <c:v>1</c:v>
                </c:pt>
                <c:pt idx="54">
                  <c:v>2</c:v>
                </c:pt>
                <c:pt idx="55">
                  <c:v>2</c:v>
                </c:pt>
                <c:pt idx="56">
                  <c:v>1</c:v>
                </c:pt>
                <c:pt idx="57">
                  <c:v>2</c:v>
                </c:pt>
                <c:pt idx="58">
                  <c:v>2</c:v>
                </c:pt>
                <c:pt idx="60">
                  <c:v>1</c:v>
                </c:pt>
                <c:pt idx="62">
                  <c:v>4</c:v>
                </c:pt>
                <c:pt idx="63">
                  <c:v>3</c:v>
                </c:pt>
                <c:pt idx="64">
                  <c:v>1</c:v>
                </c:pt>
                <c:pt idx="65">
                  <c:v>2</c:v>
                </c:pt>
                <c:pt idx="66">
                  <c:v>2</c:v>
                </c:pt>
                <c:pt idx="67">
                  <c:v>2</c:v>
                </c:pt>
                <c:pt idx="68">
                  <c:v>1</c:v>
                </c:pt>
                <c:pt idx="71">
                  <c:v>1</c:v>
                </c:pt>
                <c:pt idx="72">
                  <c:v>1</c:v>
                </c:pt>
                <c:pt idx="75">
                  <c:v>1</c:v>
                </c:pt>
                <c:pt idx="76">
                  <c:v>1</c:v>
                </c:pt>
                <c:pt idx="77">
                  <c:v>1</c:v>
                </c:pt>
                <c:pt idx="78">
                  <c:v>1</c:v>
                </c:pt>
                <c:pt idx="80">
                  <c:v>1</c:v>
                </c:pt>
                <c:pt idx="81">
                  <c:v>4</c:v>
                </c:pt>
                <c:pt idx="82">
                  <c:v>3</c:v>
                </c:pt>
                <c:pt idx="83">
                  <c:v>3</c:v>
                </c:pt>
                <c:pt idx="85">
                  <c:v>1</c:v>
                </c:pt>
                <c:pt idx="87">
                  <c:v>4</c:v>
                </c:pt>
                <c:pt idx="88">
                  <c:v>1</c:v>
                </c:pt>
                <c:pt idx="89">
                  <c:v>2</c:v>
                </c:pt>
                <c:pt idx="90">
                  <c:v>1</c:v>
                </c:pt>
                <c:pt idx="91">
                  <c:v>2</c:v>
                </c:pt>
                <c:pt idx="93">
                  <c:v>3</c:v>
                </c:pt>
                <c:pt idx="94">
                  <c:v>2</c:v>
                </c:pt>
                <c:pt idx="95">
                  <c:v>2</c:v>
                </c:pt>
                <c:pt idx="96">
                  <c:v>2</c:v>
                </c:pt>
                <c:pt idx="101">
                  <c:v>1</c:v>
                </c:pt>
                <c:pt idx="103">
                  <c:v>1</c:v>
                </c:pt>
                <c:pt idx="108">
                  <c:v>1</c:v>
                </c:pt>
                <c:pt idx="127">
                  <c:v>1</c:v>
                </c:pt>
                <c:pt idx="129">
                  <c:v>1</c:v>
                </c:pt>
                <c:pt idx="130">
                  <c:v>1</c:v>
                </c:pt>
                <c:pt idx="132">
                  <c:v>2</c:v>
                </c:pt>
                <c:pt idx="133">
                  <c:v>1</c:v>
                </c:pt>
                <c:pt idx="135">
                  <c:v>2</c:v>
                </c:pt>
                <c:pt idx="136">
                  <c:v>5</c:v>
                </c:pt>
                <c:pt idx="137">
                  <c:v>7</c:v>
                </c:pt>
                <c:pt idx="138">
                  <c:v>7</c:v>
                </c:pt>
                <c:pt idx="139">
                  <c:v>9</c:v>
                </c:pt>
                <c:pt idx="140">
                  <c:v>7</c:v>
                </c:pt>
                <c:pt idx="141">
                  <c:v>7</c:v>
                </c:pt>
                <c:pt idx="142">
                  <c:v>7</c:v>
                </c:pt>
                <c:pt idx="143">
                  <c:v>6</c:v>
                </c:pt>
                <c:pt idx="144">
                  <c:v>5</c:v>
                </c:pt>
                <c:pt idx="145">
                  <c:v>2</c:v>
                </c:pt>
                <c:pt idx="146">
                  <c:v>1</c:v>
                </c:pt>
                <c:pt idx="147">
                  <c:v>3</c:v>
                </c:pt>
                <c:pt idx="148">
                  <c:v>2</c:v>
                </c:pt>
                <c:pt idx="149">
                  <c:v>2</c:v>
                </c:pt>
                <c:pt idx="150">
                  <c:v>1</c:v>
                </c:pt>
                <c:pt idx="151">
                  <c:v>1</c:v>
                </c:pt>
                <c:pt idx="152">
                  <c:v>1</c:v>
                </c:pt>
                <c:pt idx="159">
                  <c:v>2</c:v>
                </c:pt>
                <c:pt idx="164">
                  <c:v>1</c:v>
                </c:pt>
                <c:pt idx="171">
                  <c:v>1</c:v>
                </c:pt>
                <c:pt idx="173">
                  <c:v>2</c:v>
                </c:pt>
                <c:pt idx="174">
                  <c:v>1</c:v>
                </c:pt>
                <c:pt idx="175">
                  <c:v>1</c:v>
                </c:pt>
                <c:pt idx="176">
                  <c:v>1</c:v>
                </c:pt>
                <c:pt idx="179">
                  <c:v>1</c:v>
                </c:pt>
                <c:pt idx="180">
                  <c:v>1</c:v>
                </c:pt>
                <c:pt idx="182">
                  <c:v>4</c:v>
                </c:pt>
                <c:pt idx="183">
                  <c:v>2</c:v>
                </c:pt>
                <c:pt idx="184">
                  <c:v>2</c:v>
                </c:pt>
                <c:pt idx="185">
                  <c:v>9</c:v>
                </c:pt>
                <c:pt idx="186">
                  <c:v>10</c:v>
                </c:pt>
                <c:pt idx="187">
                  <c:v>9</c:v>
                </c:pt>
                <c:pt idx="188">
                  <c:v>7</c:v>
                </c:pt>
              </c:numCache>
            </c:numRef>
          </c:val>
        </c:ser>
        <c:ser>
          <c:idx val="3"/>
          <c:order val="3"/>
          <c:tx>
            <c:strRef>
              <c:f>Sheet1!$I$1</c:f>
              <c:strCache>
                <c:ptCount val="1"/>
                <c:pt idx="0">
                  <c:v>Para 4</c:v>
                </c:pt>
              </c:strCache>
            </c:strRef>
          </c:tx>
          <c:invertIfNegative val="0"/>
          <c:cat>
            <c:strRef>
              <c:f>Sheet1!$A$2:$A$190</c:f>
              <c:strCache>
                <c:ptCount val="189"/>
                <c:pt idx="0">
                  <c:v>Sep.25-Oct.1/2011</c:v>
                </c:pt>
                <c:pt idx="1">
                  <c:v>Oct.2-8/2011</c:v>
                </c:pt>
                <c:pt idx="2">
                  <c:v>Oct.9-15/2011</c:v>
                </c:pt>
                <c:pt idx="3">
                  <c:v>Oct.16-22/2011</c:v>
                </c:pt>
                <c:pt idx="4">
                  <c:v>Oct. 23-29/2011</c:v>
                </c:pt>
                <c:pt idx="5">
                  <c:v>Oct.30-Nov.5/2011</c:v>
                </c:pt>
                <c:pt idx="6">
                  <c:v>Nov. 6-12/2011</c:v>
                </c:pt>
                <c:pt idx="7">
                  <c:v>Nov. 13-19/2011</c:v>
                </c:pt>
                <c:pt idx="8">
                  <c:v>Nov.20-26/2011</c:v>
                </c:pt>
                <c:pt idx="9">
                  <c:v>Nov.27-Dec.3/2011</c:v>
                </c:pt>
                <c:pt idx="10">
                  <c:v>Dec. 4-10/2011</c:v>
                </c:pt>
                <c:pt idx="11">
                  <c:v>Dec. 11-17/2011</c:v>
                </c:pt>
                <c:pt idx="12">
                  <c:v>Dec. 18-24/2011</c:v>
                </c:pt>
                <c:pt idx="13">
                  <c:v>Dec. 25-31/2011</c:v>
                </c:pt>
                <c:pt idx="14">
                  <c:v>Jan.1-7/2012</c:v>
                </c:pt>
                <c:pt idx="15">
                  <c:v>Jan. 8-14/2012</c:v>
                </c:pt>
                <c:pt idx="16">
                  <c:v>Jan. 15-21/2012</c:v>
                </c:pt>
                <c:pt idx="17">
                  <c:v>Jan. 22-28/2012</c:v>
                </c:pt>
                <c:pt idx="18">
                  <c:v>Jan. 29- Feb. 4/2012</c:v>
                </c:pt>
                <c:pt idx="19">
                  <c:v>Feb. 5-11/2012</c:v>
                </c:pt>
                <c:pt idx="20">
                  <c:v>Feb. 12-18/2012</c:v>
                </c:pt>
                <c:pt idx="21">
                  <c:v>Feb. 19-25/2012</c:v>
                </c:pt>
                <c:pt idx="22">
                  <c:v>Feb. 26- March 3/2012</c:v>
                </c:pt>
                <c:pt idx="23">
                  <c:v>March 4-10/2012</c:v>
                </c:pt>
                <c:pt idx="24">
                  <c:v>March 11-17/2012</c:v>
                </c:pt>
                <c:pt idx="25">
                  <c:v>March 18 - 24/2012</c:v>
                </c:pt>
                <c:pt idx="26">
                  <c:v>March 25- 31/2012</c:v>
                </c:pt>
                <c:pt idx="27">
                  <c:v>April 1-7/2012</c:v>
                </c:pt>
                <c:pt idx="28">
                  <c:v>April 8-14/2012</c:v>
                </c:pt>
                <c:pt idx="29">
                  <c:v>April 15-21/2012</c:v>
                </c:pt>
                <c:pt idx="30">
                  <c:v>April 22-28/2012</c:v>
                </c:pt>
                <c:pt idx="31">
                  <c:v>April 29- May 5/2012</c:v>
                </c:pt>
                <c:pt idx="32">
                  <c:v>May 6-12/2012</c:v>
                </c:pt>
                <c:pt idx="33">
                  <c:v>May 13-19/2012</c:v>
                </c:pt>
                <c:pt idx="34">
                  <c:v>May 20-26/2012</c:v>
                </c:pt>
                <c:pt idx="35">
                  <c:v>May 27-June 2/2012</c:v>
                </c:pt>
                <c:pt idx="36">
                  <c:v>June 3-9/2012</c:v>
                </c:pt>
                <c:pt idx="37">
                  <c:v>June 10-16/2012</c:v>
                </c:pt>
                <c:pt idx="38">
                  <c:v>June 17-23/2012</c:v>
                </c:pt>
                <c:pt idx="39">
                  <c:v>June 24-30/2012</c:v>
                </c:pt>
                <c:pt idx="40">
                  <c:v>July 1-7/2012</c:v>
                </c:pt>
                <c:pt idx="41">
                  <c:v>July 8-14/2012</c:v>
                </c:pt>
                <c:pt idx="42">
                  <c:v>July 15-21/2012</c:v>
                </c:pt>
                <c:pt idx="43">
                  <c:v>July 22-28/2012</c:v>
                </c:pt>
                <c:pt idx="44">
                  <c:v>July 29- Aug.4</c:v>
                </c:pt>
                <c:pt idx="45">
                  <c:v>Aug. 5-11/2012</c:v>
                </c:pt>
                <c:pt idx="46">
                  <c:v>Aug. 12-18/2012</c:v>
                </c:pt>
                <c:pt idx="47">
                  <c:v>Aug. 18-25/2012</c:v>
                </c:pt>
                <c:pt idx="48">
                  <c:v>Aug. 26- Sept 1/2012</c:v>
                </c:pt>
                <c:pt idx="49">
                  <c:v>Sept 2-8/2012</c:v>
                </c:pt>
                <c:pt idx="50">
                  <c:v>Sept 9-15/2012</c:v>
                </c:pt>
                <c:pt idx="51">
                  <c:v>Sept 16-22/2012</c:v>
                </c:pt>
                <c:pt idx="52">
                  <c:v>Sept 23-29/2012</c:v>
                </c:pt>
                <c:pt idx="53">
                  <c:v>Sept 30- Oct. 6/2012</c:v>
                </c:pt>
                <c:pt idx="54">
                  <c:v>Oct. 7-13/2012</c:v>
                </c:pt>
                <c:pt idx="55">
                  <c:v>Oct. 14-20/2012</c:v>
                </c:pt>
                <c:pt idx="56">
                  <c:v>Oct. 21-27/2012</c:v>
                </c:pt>
                <c:pt idx="57">
                  <c:v>Oct. 28 - Nov. 3/2012</c:v>
                </c:pt>
                <c:pt idx="58">
                  <c:v>Nov.4-10/2012</c:v>
                </c:pt>
                <c:pt idx="59">
                  <c:v>Nov. 11-17/2012</c:v>
                </c:pt>
                <c:pt idx="60">
                  <c:v>Nov.18-24/2012</c:v>
                </c:pt>
                <c:pt idx="61">
                  <c:v>Nov.25- Dec.1/2012</c:v>
                </c:pt>
                <c:pt idx="62">
                  <c:v>Dec. 2-8/2012</c:v>
                </c:pt>
                <c:pt idx="63">
                  <c:v>Dec. 9-15/2012</c:v>
                </c:pt>
                <c:pt idx="64">
                  <c:v>Dec. 16-22/2012</c:v>
                </c:pt>
                <c:pt idx="65">
                  <c:v>Dec. 23-29/2012</c:v>
                </c:pt>
                <c:pt idx="66">
                  <c:v>Dec. 30/2012- Jan. 5/2013</c:v>
                </c:pt>
                <c:pt idx="67">
                  <c:v>Jan. 6-12/2013</c:v>
                </c:pt>
                <c:pt idx="68">
                  <c:v>Jan.13-19/2013</c:v>
                </c:pt>
                <c:pt idx="69">
                  <c:v>Jan. 20 - 26/2013</c:v>
                </c:pt>
                <c:pt idx="70">
                  <c:v>Jan. 27 - Feb. 2/2013</c:v>
                </c:pt>
                <c:pt idx="71">
                  <c:v>2/3 - 9/2013</c:v>
                </c:pt>
                <c:pt idx="72">
                  <c:v>2/10 - 16/2013</c:v>
                </c:pt>
                <c:pt idx="73">
                  <c:v>2/17 - 23/2013</c:v>
                </c:pt>
                <c:pt idx="74">
                  <c:v>2/24 - 3/2/2013</c:v>
                </c:pt>
                <c:pt idx="75">
                  <c:v>3/3 - 9/2013</c:v>
                </c:pt>
                <c:pt idx="76">
                  <c:v>3/10 - 16/2013</c:v>
                </c:pt>
                <c:pt idx="77">
                  <c:v>3/17 - 23/2013</c:v>
                </c:pt>
                <c:pt idx="78">
                  <c:v>3/24 - 30/2013</c:v>
                </c:pt>
                <c:pt idx="79">
                  <c:v>3/31 - 4/6/2013</c:v>
                </c:pt>
                <c:pt idx="80">
                  <c:v>4/7 - 13/2013</c:v>
                </c:pt>
                <c:pt idx="81">
                  <c:v>4/14 - 20/2013</c:v>
                </c:pt>
                <c:pt idx="82">
                  <c:v>4/21 - 27/2013</c:v>
                </c:pt>
                <c:pt idx="83">
                  <c:v>4/28 - 5/4/2013</c:v>
                </c:pt>
                <c:pt idx="84">
                  <c:v>5/5 - 11/2013</c:v>
                </c:pt>
                <c:pt idx="85">
                  <c:v>5/12 - 18/2013</c:v>
                </c:pt>
                <c:pt idx="86">
                  <c:v>5/19 - 25/2013</c:v>
                </c:pt>
                <c:pt idx="87">
                  <c:v>5/26 - 6/1/2013</c:v>
                </c:pt>
                <c:pt idx="88">
                  <c:v>6/2 - 8/2013</c:v>
                </c:pt>
                <c:pt idx="89">
                  <c:v>6/9 - 15/2013</c:v>
                </c:pt>
                <c:pt idx="90">
                  <c:v>6/16 - 22/2013</c:v>
                </c:pt>
                <c:pt idx="91">
                  <c:v>6/23 - 29/2013</c:v>
                </c:pt>
                <c:pt idx="92">
                  <c:v>6/30 - 7/6/2013</c:v>
                </c:pt>
                <c:pt idx="93">
                  <c:v>7/7 - 13/2013</c:v>
                </c:pt>
                <c:pt idx="94">
                  <c:v>7/14 - 20/2013</c:v>
                </c:pt>
                <c:pt idx="95">
                  <c:v>7/21 - 27/2013</c:v>
                </c:pt>
                <c:pt idx="96">
                  <c:v>7/28 - 8/3/2013</c:v>
                </c:pt>
                <c:pt idx="97">
                  <c:v>8/4 - 10/2013</c:v>
                </c:pt>
                <c:pt idx="98">
                  <c:v>8/11 - 17/2013</c:v>
                </c:pt>
                <c:pt idx="99">
                  <c:v>8/18 - 24/2013</c:v>
                </c:pt>
                <c:pt idx="100">
                  <c:v>8/25 - 31/2013</c:v>
                </c:pt>
                <c:pt idx="101">
                  <c:v>9/1 - 7/2013</c:v>
                </c:pt>
                <c:pt idx="102">
                  <c:v>9/8 - 14/2013</c:v>
                </c:pt>
                <c:pt idx="103">
                  <c:v>9/15 - 21/2013</c:v>
                </c:pt>
                <c:pt idx="104">
                  <c:v>9/22 - 28/2013</c:v>
                </c:pt>
                <c:pt idx="105">
                  <c:v>9/29 - 10/5/2013</c:v>
                </c:pt>
                <c:pt idx="106">
                  <c:v>10/6 - 12/2013</c:v>
                </c:pt>
                <c:pt idx="107">
                  <c:v>10/13 - 19/2013</c:v>
                </c:pt>
                <c:pt idx="108">
                  <c:v>10/20 - 26/2013</c:v>
                </c:pt>
                <c:pt idx="109">
                  <c:v>10/27 - 11/2/2013</c:v>
                </c:pt>
                <c:pt idx="110">
                  <c:v>11/3 - 9/2013</c:v>
                </c:pt>
                <c:pt idx="111">
                  <c:v>11/10 - 16/2013</c:v>
                </c:pt>
                <c:pt idx="112">
                  <c:v>11/17 - 23/2013</c:v>
                </c:pt>
                <c:pt idx="113">
                  <c:v>11/24 - 30/2013</c:v>
                </c:pt>
                <c:pt idx="114">
                  <c:v>12/1 - 7/2013</c:v>
                </c:pt>
                <c:pt idx="115">
                  <c:v>12/8 - 14/2013</c:v>
                </c:pt>
                <c:pt idx="116">
                  <c:v>12/15 - 21/2013</c:v>
                </c:pt>
                <c:pt idx="117">
                  <c:v>12/22 - 28/2013</c:v>
                </c:pt>
                <c:pt idx="118">
                  <c:v>12/29 - 1/4/2014</c:v>
                </c:pt>
                <c:pt idx="119">
                  <c:v>1/5 - 11/2014</c:v>
                </c:pt>
                <c:pt idx="120">
                  <c:v>1/12 - 18/2014</c:v>
                </c:pt>
                <c:pt idx="121">
                  <c:v>1/19 - 25/2014</c:v>
                </c:pt>
                <c:pt idx="122">
                  <c:v>1/26 - 2/1/2014</c:v>
                </c:pt>
                <c:pt idx="123">
                  <c:v>2/2 - 8/2014</c:v>
                </c:pt>
                <c:pt idx="124">
                  <c:v>2/9 - 15/2014</c:v>
                </c:pt>
                <c:pt idx="125">
                  <c:v>2/16 - 22/2014</c:v>
                </c:pt>
                <c:pt idx="126">
                  <c:v>2/23 - 3/1/2014</c:v>
                </c:pt>
                <c:pt idx="127">
                  <c:v>3/2 - 3/8/2014</c:v>
                </c:pt>
                <c:pt idx="128">
                  <c:v>3/9 - 15/2014</c:v>
                </c:pt>
                <c:pt idx="129">
                  <c:v>3/16 - 22/2014</c:v>
                </c:pt>
                <c:pt idx="130">
                  <c:v>3/23 - 29/2014</c:v>
                </c:pt>
                <c:pt idx="131">
                  <c:v>3/30 - 4/5/2014</c:v>
                </c:pt>
                <c:pt idx="132">
                  <c:v>4/6 - 12/2014</c:v>
                </c:pt>
                <c:pt idx="133">
                  <c:v>4/13 - 19/2014</c:v>
                </c:pt>
                <c:pt idx="134">
                  <c:v>4/20 - 26/2014</c:v>
                </c:pt>
                <c:pt idx="135">
                  <c:v>4/27 - 5/3/2014</c:v>
                </c:pt>
                <c:pt idx="136">
                  <c:v>5/4 - 10/2014</c:v>
                </c:pt>
                <c:pt idx="137">
                  <c:v>5/11 - 17/2014</c:v>
                </c:pt>
                <c:pt idx="138">
                  <c:v>5/18 - 24/2014</c:v>
                </c:pt>
                <c:pt idx="139">
                  <c:v>5/25 - 31/2014</c:v>
                </c:pt>
                <c:pt idx="140">
                  <c:v>6/1 - 7/2014</c:v>
                </c:pt>
                <c:pt idx="141">
                  <c:v>6/8 - 14/2014</c:v>
                </c:pt>
                <c:pt idx="142">
                  <c:v>6/15 - 21/2014</c:v>
                </c:pt>
                <c:pt idx="143">
                  <c:v>6/22 - 28/2014</c:v>
                </c:pt>
                <c:pt idx="144">
                  <c:v>6/29 - 7/5/2014</c:v>
                </c:pt>
                <c:pt idx="145">
                  <c:v>7/6 - 12/2014</c:v>
                </c:pt>
                <c:pt idx="146">
                  <c:v>7/13 - 19/2014</c:v>
                </c:pt>
                <c:pt idx="147">
                  <c:v>7/20 - 26/2014</c:v>
                </c:pt>
                <c:pt idx="148">
                  <c:v>7/27 - 8/2/2014</c:v>
                </c:pt>
                <c:pt idx="149">
                  <c:v>8/3 - 9/2014</c:v>
                </c:pt>
                <c:pt idx="150">
                  <c:v>8/10 - 16/2014</c:v>
                </c:pt>
                <c:pt idx="151">
                  <c:v>8/17 - 23/2014</c:v>
                </c:pt>
                <c:pt idx="152">
                  <c:v>8/24 - 30/2014</c:v>
                </c:pt>
                <c:pt idx="153">
                  <c:v>8/31 - 9/6/2014</c:v>
                </c:pt>
                <c:pt idx="154">
                  <c:v>9/7 - 9/13/2014</c:v>
                </c:pt>
                <c:pt idx="155">
                  <c:v>9/14 - 9/20/2014</c:v>
                </c:pt>
                <c:pt idx="156">
                  <c:v>9/21 - 27/2014</c:v>
                </c:pt>
                <c:pt idx="157">
                  <c:v>9/28 - 10/4/2014</c:v>
                </c:pt>
                <c:pt idx="158">
                  <c:v>10/5 - 11/2014</c:v>
                </c:pt>
                <c:pt idx="159">
                  <c:v>10/12 - 18/2014</c:v>
                </c:pt>
                <c:pt idx="160">
                  <c:v>10/19 - 25/2014</c:v>
                </c:pt>
                <c:pt idx="161">
                  <c:v>10/26 - 11/1/2014</c:v>
                </c:pt>
                <c:pt idx="162">
                  <c:v>11/2 - 8/2014</c:v>
                </c:pt>
                <c:pt idx="163">
                  <c:v>11/9 - 15/2014</c:v>
                </c:pt>
                <c:pt idx="164">
                  <c:v>11/16 - 22/2014</c:v>
                </c:pt>
                <c:pt idx="165">
                  <c:v>11/23 - 29/2014</c:v>
                </c:pt>
                <c:pt idx="166">
                  <c:v>11/30 - 12/6/2014</c:v>
                </c:pt>
                <c:pt idx="167">
                  <c:v>12/7 - 13/2014</c:v>
                </c:pt>
                <c:pt idx="168">
                  <c:v>12//14 - 20/2014</c:v>
                </c:pt>
                <c:pt idx="169">
                  <c:v>12/21 - 27/2014</c:v>
                </c:pt>
                <c:pt idx="170">
                  <c:v>12/28/2014 - 1/3/2015</c:v>
                </c:pt>
                <c:pt idx="171">
                  <c:v>1/4 - 10/2015</c:v>
                </c:pt>
                <c:pt idx="172">
                  <c:v>1/11 - 17/2015</c:v>
                </c:pt>
                <c:pt idx="173">
                  <c:v>1/18 - 24/2015</c:v>
                </c:pt>
                <c:pt idx="174">
                  <c:v>1/25 - 31/2015</c:v>
                </c:pt>
                <c:pt idx="175">
                  <c:v>2/1 - 7/2015</c:v>
                </c:pt>
                <c:pt idx="176">
                  <c:v>2/8 - 14/2015</c:v>
                </c:pt>
                <c:pt idx="177">
                  <c:v>2/15 - 21/2015</c:v>
                </c:pt>
                <c:pt idx="178">
                  <c:v>2/22 - 28/2015</c:v>
                </c:pt>
                <c:pt idx="179">
                  <c:v>3/1 - 7/2015</c:v>
                </c:pt>
                <c:pt idx="180">
                  <c:v>3/8 - 14/2015</c:v>
                </c:pt>
                <c:pt idx="181">
                  <c:v>3/15 - 21/2015</c:v>
                </c:pt>
                <c:pt idx="182">
                  <c:v>3/22 - 28/2015</c:v>
                </c:pt>
                <c:pt idx="183">
                  <c:v>3/29 - 4/4/2015</c:v>
                </c:pt>
                <c:pt idx="184">
                  <c:v>4/5 - 11/2015</c:v>
                </c:pt>
                <c:pt idx="185">
                  <c:v>4/12 - 18/2015</c:v>
                </c:pt>
                <c:pt idx="186">
                  <c:v>4/19 - 25/2015</c:v>
                </c:pt>
                <c:pt idx="187">
                  <c:v>4/26 - 5/2/2015</c:v>
                </c:pt>
                <c:pt idx="188">
                  <c:v>5/3 - 9/2015</c:v>
                </c:pt>
              </c:strCache>
            </c:strRef>
          </c:cat>
          <c:val>
            <c:numRef>
              <c:f>Sheet1!$I$2:$I$190</c:f>
              <c:numCache>
                <c:formatCode>General</c:formatCode>
                <c:ptCount val="189"/>
                <c:pt idx="4">
                  <c:v>1</c:v>
                </c:pt>
                <c:pt idx="5">
                  <c:v>1</c:v>
                </c:pt>
                <c:pt idx="8">
                  <c:v>1</c:v>
                </c:pt>
                <c:pt idx="16">
                  <c:v>1</c:v>
                </c:pt>
                <c:pt idx="51">
                  <c:v>1</c:v>
                </c:pt>
                <c:pt idx="58">
                  <c:v>1</c:v>
                </c:pt>
                <c:pt idx="62">
                  <c:v>1</c:v>
                </c:pt>
                <c:pt idx="72">
                  <c:v>1</c:v>
                </c:pt>
                <c:pt idx="82">
                  <c:v>1</c:v>
                </c:pt>
                <c:pt idx="87">
                  <c:v>1</c:v>
                </c:pt>
                <c:pt idx="88">
                  <c:v>1</c:v>
                </c:pt>
                <c:pt idx="89">
                  <c:v>3</c:v>
                </c:pt>
                <c:pt idx="90">
                  <c:v>1</c:v>
                </c:pt>
                <c:pt idx="91">
                  <c:v>3</c:v>
                </c:pt>
                <c:pt idx="92">
                  <c:v>4</c:v>
                </c:pt>
                <c:pt idx="95">
                  <c:v>4</c:v>
                </c:pt>
                <c:pt idx="97">
                  <c:v>1</c:v>
                </c:pt>
                <c:pt idx="98">
                  <c:v>4</c:v>
                </c:pt>
                <c:pt idx="100">
                  <c:v>2</c:v>
                </c:pt>
                <c:pt idx="104">
                  <c:v>1</c:v>
                </c:pt>
                <c:pt idx="105">
                  <c:v>1</c:v>
                </c:pt>
                <c:pt idx="106">
                  <c:v>2</c:v>
                </c:pt>
                <c:pt idx="108">
                  <c:v>2</c:v>
                </c:pt>
                <c:pt idx="109">
                  <c:v>3</c:v>
                </c:pt>
                <c:pt idx="111">
                  <c:v>2</c:v>
                </c:pt>
                <c:pt idx="112">
                  <c:v>2</c:v>
                </c:pt>
                <c:pt idx="114">
                  <c:v>1</c:v>
                </c:pt>
                <c:pt idx="115">
                  <c:v>1</c:v>
                </c:pt>
                <c:pt idx="117">
                  <c:v>1</c:v>
                </c:pt>
                <c:pt idx="121">
                  <c:v>1</c:v>
                </c:pt>
                <c:pt idx="124">
                  <c:v>1</c:v>
                </c:pt>
                <c:pt idx="126">
                  <c:v>1</c:v>
                </c:pt>
                <c:pt idx="130">
                  <c:v>1</c:v>
                </c:pt>
                <c:pt idx="133">
                  <c:v>1</c:v>
                </c:pt>
                <c:pt idx="137">
                  <c:v>1</c:v>
                </c:pt>
                <c:pt idx="146">
                  <c:v>1</c:v>
                </c:pt>
                <c:pt idx="160">
                  <c:v>1</c:v>
                </c:pt>
                <c:pt idx="161">
                  <c:v>1</c:v>
                </c:pt>
                <c:pt idx="162">
                  <c:v>3</c:v>
                </c:pt>
                <c:pt idx="163">
                  <c:v>1</c:v>
                </c:pt>
                <c:pt idx="164">
                  <c:v>2</c:v>
                </c:pt>
                <c:pt idx="167">
                  <c:v>3</c:v>
                </c:pt>
                <c:pt idx="168">
                  <c:v>1</c:v>
                </c:pt>
                <c:pt idx="169">
                  <c:v>2</c:v>
                </c:pt>
                <c:pt idx="170">
                  <c:v>1</c:v>
                </c:pt>
                <c:pt idx="171">
                  <c:v>1</c:v>
                </c:pt>
                <c:pt idx="172">
                  <c:v>1</c:v>
                </c:pt>
                <c:pt idx="173">
                  <c:v>1</c:v>
                </c:pt>
                <c:pt idx="184">
                  <c:v>1</c:v>
                </c:pt>
                <c:pt idx="187">
                  <c:v>1</c:v>
                </c:pt>
              </c:numCache>
            </c:numRef>
          </c:val>
        </c:ser>
        <c:dLbls>
          <c:showLegendKey val="0"/>
          <c:showVal val="0"/>
          <c:showCatName val="0"/>
          <c:showSerName val="0"/>
          <c:showPercent val="0"/>
          <c:showBubbleSize val="0"/>
        </c:dLbls>
        <c:gapWidth val="150"/>
        <c:axId val="141758464"/>
        <c:axId val="141760384"/>
      </c:barChart>
      <c:catAx>
        <c:axId val="141758464"/>
        <c:scaling>
          <c:orientation val="minMax"/>
        </c:scaling>
        <c:delete val="0"/>
        <c:axPos val="b"/>
        <c:title>
          <c:tx>
            <c:rich>
              <a:bodyPr/>
              <a:lstStyle/>
              <a:p>
                <a:pPr>
                  <a:defRPr sz="1475" b="0" i="0" u="none" strike="noStrike" baseline="0">
                    <a:solidFill>
                      <a:srgbClr val="000000"/>
                    </a:solidFill>
                    <a:latin typeface="新細明體"/>
                    <a:ea typeface="新細明體"/>
                    <a:cs typeface="新細明體"/>
                  </a:defRPr>
                </a:pPr>
                <a:r>
                  <a:rPr lang="en-US"/>
                  <a:t>by week</a:t>
                </a:r>
              </a:p>
            </c:rich>
          </c:tx>
          <c:layout>
            <c:manualLayout>
              <c:xMode val="edge"/>
              <c:yMode val="edge"/>
              <c:x val="0.32000036327638975"/>
              <c:y val="0.88492866407263293"/>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2700000" vert="horz"/>
          <a:lstStyle/>
          <a:p>
            <a:pPr>
              <a:defRPr sz="800" b="0" i="0" u="none" strike="noStrike" baseline="0">
                <a:solidFill>
                  <a:srgbClr val="000000"/>
                </a:solidFill>
                <a:latin typeface="新細明體"/>
                <a:ea typeface="新細明體"/>
                <a:cs typeface="新細明體"/>
              </a:defRPr>
            </a:pPr>
            <a:endParaRPr lang="en-US"/>
          </a:p>
        </c:txPr>
        <c:crossAx val="141760384"/>
        <c:crosses val="autoZero"/>
        <c:auto val="1"/>
        <c:lblAlgn val="ctr"/>
        <c:lblOffset val="100"/>
        <c:noMultiLvlLbl val="0"/>
      </c:catAx>
      <c:valAx>
        <c:axId val="141760384"/>
        <c:scaling>
          <c:orientation val="minMax"/>
        </c:scaling>
        <c:delete val="0"/>
        <c:axPos val="l"/>
        <c:majorGridlines>
          <c:spPr>
            <a:ln w="3175">
              <a:solidFill>
                <a:srgbClr val="000000"/>
              </a:solidFill>
              <a:prstDash val="solid"/>
            </a:ln>
          </c:spPr>
        </c:majorGridlines>
        <c:title>
          <c:tx>
            <c:rich>
              <a:bodyPr/>
              <a:lstStyle/>
              <a:p>
                <a:pPr>
                  <a:defRPr sz="1475" b="0" i="0" u="none" strike="noStrike" baseline="0">
                    <a:solidFill>
                      <a:srgbClr val="000000"/>
                    </a:solidFill>
                    <a:latin typeface="新細明體"/>
                    <a:ea typeface="新細明體"/>
                    <a:cs typeface="新細明體"/>
                  </a:defRPr>
                </a:pPr>
                <a:r>
                  <a:rPr lang="en-US"/>
                  <a:t># of positive samples</a:t>
                </a:r>
              </a:p>
            </c:rich>
          </c:tx>
          <c:layout>
            <c:manualLayout>
              <c:xMode val="edge"/>
              <c:yMode val="edge"/>
              <c:x val="2.2353122814665467E-2"/>
              <c:y val="0.31145071846563926"/>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1475" b="0" i="0" u="none" strike="noStrike" baseline="0">
                <a:solidFill>
                  <a:srgbClr val="000000"/>
                </a:solidFill>
                <a:latin typeface="新細明體"/>
                <a:ea typeface="新細明體"/>
                <a:cs typeface="新細明體"/>
              </a:defRPr>
            </a:pPr>
            <a:endParaRPr lang="en-US"/>
          </a:p>
        </c:txPr>
        <c:crossAx val="141758464"/>
        <c:crosses val="autoZero"/>
        <c:crossBetween val="between"/>
      </c:valAx>
      <c:spPr>
        <a:solidFill>
          <a:srgbClr val="FFFFFF"/>
        </a:solidFill>
        <a:ln w="12700">
          <a:solidFill>
            <a:srgbClr val="000000"/>
          </a:solidFill>
          <a:prstDash val="solid"/>
        </a:ln>
      </c:spPr>
    </c:plotArea>
    <c:legend>
      <c:legendPos val="r"/>
      <c:layout>
        <c:manualLayout>
          <c:xMode val="edge"/>
          <c:yMode val="edge"/>
          <c:x val="0.853462904945545"/>
          <c:y val="0.21310691711686655"/>
          <c:w val="0.11381000840203835"/>
          <c:h val="0.32962695724347357"/>
        </c:manualLayout>
      </c:layout>
      <c:overlay val="0"/>
      <c:spPr>
        <a:solidFill>
          <a:srgbClr val="FFFFFF"/>
        </a:solidFill>
        <a:ln w="3175">
          <a:solidFill>
            <a:srgbClr val="000000"/>
          </a:solidFill>
          <a:prstDash val="solid"/>
        </a:ln>
      </c:spPr>
      <c:txPr>
        <a:bodyPr/>
        <a:lstStyle/>
        <a:p>
          <a:pPr>
            <a:defRPr sz="1355" b="0" i="0" u="none" strike="noStrike" baseline="0">
              <a:solidFill>
                <a:srgbClr val="000000"/>
              </a:solidFill>
              <a:latin typeface="新細明體"/>
              <a:ea typeface="新細明體"/>
              <a:cs typeface="新細明體"/>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475" b="0" i="0" u="none" strike="noStrike" baseline="0">
          <a:solidFill>
            <a:srgbClr val="000000"/>
          </a:solidFill>
          <a:latin typeface="新細明體"/>
          <a:ea typeface="新細明體"/>
          <a:cs typeface="新細明體"/>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75" b="0" i="0" u="none" strike="noStrike" baseline="0">
                <a:solidFill>
                  <a:srgbClr val="000000"/>
                </a:solidFill>
                <a:latin typeface="新細明體"/>
                <a:ea typeface="新細明體"/>
                <a:cs typeface="新細明體"/>
              </a:defRPr>
            </a:pPr>
            <a:r>
              <a:rPr lang="en-US" dirty="0"/>
              <a:t>Weekly #</a:t>
            </a:r>
            <a:r>
              <a:rPr lang="en-US" baseline="0" dirty="0"/>
              <a:t> positive </a:t>
            </a:r>
            <a:r>
              <a:rPr lang="en-US" b="1" u="sng" baseline="0" dirty="0"/>
              <a:t>adenoviruses</a:t>
            </a:r>
            <a:r>
              <a:rPr lang="en-US" baseline="0" dirty="0"/>
              <a:t> </a:t>
            </a:r>
            <a:r>
              <a:rPr lang="en-US" dirty="0"/>
              <a:t>(As of 5/9/2015)</a:t>
            </a:r>
          </a:p>
        </c:rich>
      </c:tx>
      <c:layout>
        <c:manualLayout>
          <c:xMode val="edge"/>
          <c:yMode val="edge"/>
          <c:x val="0.14941194634407726"/>
          <c:y val="3.0534432223209451E-2"/>
        </c:manualLayout>
      </c:layout>
      <c:overlay val="0"/>
      <c:spPr>
        <a:noFill/>
        <a:ln w="25400">
          <a:noFill/>
        </a:ln>
      </c:spPr>
    </c:title>
    <c:autoTitleDeleted val="0"/>
    <c:plotArea>
      <c:layout>
        <c:manualLayout>
          <c:layoutTarget val="inner"/>
          <c:xMode val="edge"/>
          <c:yMode val="edge"/>
          <c:x val="0.1552942737620514"/>
          <c:y val="0.17862618722852133"/>
          <c:w val="0.620000623277281"/>
          <c:h val="0.54656559852829611"/>
        </c:manualLayout>
      </c:layout>
      <c:barChart>
        <c:barDir val="col"/>
        <c:grouping val="clustered"/>
        <c:varyColors val="0"/>
        <c:ser>
          <c:idx val="0"/>
          <c:order val="0"/>
          <c:tx>
            <c:strRef>
              <c:f>Sheet1!$J$1</c:f>
              <c:strCache>
                <c:ptCount val="1"/>
                <c:pt idx="0">
                  <c:v>Adeno</c:v>
                </c:pt>
              </c:strCache>
            </c:strRef>
          </c:tx>
          <c:spPr>
            <a:solidFill>
              <a:srgbClr val="9999FF"/>
            </a:solidFill>
            <a:ln w="12700">
              <a:solidFill>
                <a:srgbClr val="000000"/>
              </a:solidFill>
              <a:prstDash val="solid"/>
            </a:ln>
          </c:spPr>
          <c:invertIfNegative val="0"/>
          <c:cat>
            <c:strRef>
              <c:f>Sheet1!$A$2:$A$190</c:f>
              <c:strCache>
                <c:ptCount val="189"/>
                <c:pt idx="0">
                  <c:v>Sep.25-Oct.1/2011</c:v>
                </c:pt>
                <c:pt idx="1">
                  <c:v>Oct.2-8/2011</c:v>
                </c:pt>
                <c:pt idx="2">
                  <c:v>Oct.9-15/2011</c:v>
                </c:pt>
                <c:pt idx="3">
                  <c:v>Oct.16-22/2011</c:v>
                </c:pt>
                <c:pt idx="4">
                  <c:v>Oct. 23-29/2011</c:v>
                </c:pt>
                <c:pt idx="5">
                  <c:v>Oct.30-Nov.5/2011</c:v>
                </c:pt>
                <c:pt idx="6">
                  <c:v>Nov. 6-12/2011</c:v>
                </c:pt>
                <c:pt idx="7">
                  <c:v>Nov. 13-19/2011</c:v>
                </c:pt>
                <c:pt idx="8">
                  <c:v>Nov.20-26/2011</c:v>
                </c:pt>
                <c:pt idx="9">
                  <c:v>Nov.27-Dec.3/2011</c:v>
                </c:pt>
                <c:pt idx="10">
                  <c:v>Dec. 4-10/2011</c:v>
                </c:pt>
                <c:pt idx="11">
                  <c:v>Dec. 11-17/2011</c:v>
                </c:pt>
                <c:pt idx="12">
                  <c:v>Dec. 18-24/2011</c:v>
                </c:pt>
                <c:pt idx="13">
                  <c:v>Dec. 25-31/2011</c:v>
                </c:pt>
                <c:pt idx="14">
                  <c:v>Jan.1-7/2012</c:v>
                </c:pt>
                <c:pt idx="15">
                  <c:v>Jan. 8-14/2012</c:v>
                </c:pt>
                <c:pt idx="16">
                  <c:v>Jan. 15-21/2012</c:v>
                </c:pt>
                <c:pt idx="17">
                  <c:v>Jan. 22-28/2012</c:v>
                </c:pt>
                <c:pt idx="18">
                  <c:v>Jan. 29- Feb. 4/2012</c:v>
                </c:pt>
                <c:pt idx="19">
                  <c:v>Feb. 5-11/2012</c:v>
                </c:pt>
                <c:pt idx="20">
                  <c:v>Feb. 12-18/2012</c:v>
                </c:pt>
                <c:pt idx="21">
                  <c:v>Feb. 19-25/2012</c:v>
                </c:pt>
                <c:pt idx="22">
                  <c:v>Feb. 26- March 3/2012</c:v>
                </c:pt>
                <c:pt idx="23">
                  <c:v>March 4-10/2012</c:v>
                </c:pt>
                <c:pt idx="24">
                  <c:v>March 11-17/2012</c:v>
                </c:pt>
                <c:pt idx="25">
                  <c:v>March 18 - 24/2012</c:v>
                </c:pt>
                <c:pt idx="26">
                  <c:v>March 25- 31/2012</c:v>
                </c:pt>
                <c:pt idx="27">
                  <c:v>April 1-7/2012</c:v>
                </c:pt>
                <c:pt idx="28">
                  <c:v>April 8-14/2012</c:v>
                </c:pt>
                <c:pt idx="29">
                  <c:v>April 15-21/2012</c:v>
                </c:pt>
                <c:pt idx="30">
                  <c:v>April 22-28/2012</c:v>
                </c:pt>
                <c:pt idx="31">
                  <c:v>April 29- May 5/2012</c:v>
                </c:pt>
                <c:pt idx="32">
                  <c:v>May 6-12/2012</c:v>
                </c:pt>
                <c:pt idx="33">
                  <c:v>May 13-19/2012</c:v>
                </c:pt>
                <c:pt idx="34">
                  <c:v>May 20-26/2012</c:v>
                </c:pt>
                <c:pt idx="35">
                  <c:v>May 27-June 2/2012</c:v>
                </c:pt>
                <c:pt idx="36">
                  <c:v>June 3-9/2012</c:v>
                </c:pt>
                <c:pt idx="37">
                  <c:v>June 10-16/2012</c:v>
                </c:pt>
                <c:pt idx="38">
                  <c:v>June 17-23/2012</c:v>
                </c:pt>
                <c:pt idx="39">
                  <c:v>June 24-30/2012</c:v>
                </c:pt>
                <c:pt idx="40">
                  <c:v>July 1-7/2012</c:v>
                </c:pt>
                <c:pt idx="41">
                  <c:v>July 8-14/2012</c:v>
                </c:pt>
                <c:pt idx="42">
                  <c:v>July 15-21/2012</c:v>
                </c:pt>
                <c:pt idx="43">
                  <c:v>July 22-28/2012</c:v>
                </c:pt>
                <c:pt idx="44">
                  <c:v>July 29- Aug.4</c:v>
                </c:pt>
                <c:pt idx="45">
                  <c:v>Aug. 5-11/2012</c:v>
                </c:pt>
                <c:pt idx="46">
                  <c:v>Aug. 12-18/2012</c:v>
                </c:pt>
                <c:pt idx="47">
                  <c:v>Aug. 18-25/2012</c:v>
                </c:pt>
                <c:pt idx="48">
                  <c:v>Aug. 26- Sept 1/2012</c:v>
                </c:pt>
                <c:pt idx="49">
                  <c:v>Sept 2-8/2012</c:v>
                </c:pt>
                <c:pt idx="50">
                  <c:v>Sept 9-15/2012</c:v>
                </c:pt>
                <c:pt idx="51">
                  <c:v>Sept 16-22/2012</c:v>
                </c:pt>
                <c:pt idx="52">
                  <c:v>Sept 23-29/2012</c:v>
                </c:pt>
                <c:pt idx="53">
                  <c:v>Sept 30- Oct. 6/2012</c:v>
                </c:pt>
                <c:pt idx="54">
                  <c:v>Oct. 7-13/2012</c:v>
                </c:pt>
                <c:pt idx="55">
                  <c:v>Oct. 14-20/2012</c:v>
                </c:pt>
                <c:pt idx="56">
                  <c:v>Oct. 21-27/2012</c:v>
                </c:pt>
                <c:pt idx="57">
                  <c:v>Oct. 28 - Nov. 3/2012</c:v>
                </c:pt>
                <c:pt idx="58">
                  <c:v>Nov.4-10/2012</c:v>
                </c:pt>
                <c:pt idx="59">
                  <c:v>Nov. 11-17/2012</c:v>
                </c:pt>
                <c:pt idx="60">
                  <c:v>Nov.18-24/2012</c:v>
                </c:pt>
                <c:pt idx="61">
                  <c:v>Nov.25- Dec.1/2012</c:v>
                </c:pt>
                <c:pt idx="62">
                  <c:v>Dec. 2-8/2012</c:v>
                </c:pt>
                <c:pt idx="63">
                  <c:v>Dec. 9-15/2012</c:v>
                </c:pt>
                <c:pt idx="64">
                  <c:v>Dec. 16-22/2012</c:v>
                </c:pt>
                <c:pt idx="65">
                  <c:v>Dec. 23-29/2012</c:v>
                </c:pt>
                <c:pt idx="66">
                  <c:v>Dec. 30/2012- Jan. 5/2013</c:v>
                </c:pt>
                <c:pt idx="67">
                  <c:v>Jan. 6-12/2013</c:v>
                </c:pt>
                <c:pt idx="68">
                  <c:v>Jan.13-19/2013</c:v>
                </c:pt>
                <c:pt idx="69">
                  <c:v>Jan. 20 - 26/2013</c:v>
                </c:pt>
                <c:pt idx="70">
                  <c:v>Jan. 27 - Feb. 2/2013</c:v>
                </c:pt>
                <c:pt idx="71">
                  <c:v>2/3 - 9/2013</c:v>
                </c:pt>
                <c:pt idx="72">
                  <c:v>2/10 - 16/2013</c:v>
                </c:pt>
                <c:pt idx="73">
                  <c:v>2/17 - 23/2013</c:v>
                </c:pt>
                <c:pt idx="74">
                  <c:v>2/24 - 3/2/2013</c:v>
                </c:pt>
                <c:pt idx="75">
                  <c:v>3/3 - 9/2013</c:v>
                </c:pt>
                <c:pt idx="76">
                  <c:v>3/10 - 16/2013</c:v>
                </c:pt>
                <c:pt idx="77">
                  <c:v>3/17 - 23/2013</c:v>
                </c:pt>
                <c:pt idx="78">
                  <c:v>3/24 - 30/2013</c:v>
                </c:pt>
                <c:pt idx="79">
                  <c:v>3/31 - 4/6/2013</c:v>
                </c:pt>
                <c:pt idx="80">
                  <c:v>4/7 - 13/2013</c:v>
                </c:pt>
                <c:pt idx="81">
                  <c:v>4/14 - 20/2013</c:v>
                </c:pt>
                <c:pt idx="82">
                  <c:v>4/21 - 27/2013</c:v>
                </c:pt>
                <c:pt idx="83">
                  <c:v>4/28 - 5/4/2013</c:v>
                </c:pt>
                <c:pt idx="84">
                  <c:v>5/5 - 11/2013</c:v>
                </c:pt>
                <c:pt idx="85">
                  <c:v>5/12 - 18/2013</c:v>
                </c:pt>
                <c:pt idx="86">
                  <c:v>5/19 - 25/2013</c:v>
                </c:pt>
                <c:pt idx="87">
                  <c:v>5/26 - 6/1/2013</c:v>
                </c:pt>
                <c:pt idx="88">
                  <c:v>6/2 - 8/2013</c:v>
                </c:pt>
                <c:pt idx="89">
                  <c:v>6/9 - 15/2013</c:v>
                </c:pt>
                <c:pt idx="90">
                  <c:v>6/16 - 22/2013</c:v>
                </c:pt>
                <c:pt idx="91">
                  <c:v>6/23 - 29/2013</c:v>
                </c:pt>
                <c:pt idx="92">
                  <c:v>6/30 - 7/6/2013</c:v>
                </c:pt>
                <c:pt idx="93">
                  <c:v>7/7 - 13/2013</c:v>
                </c:pt>
                <c:pt idx="94">
                  <c:v>7/14 - 20/2013</c:v>
                </c:pt>
                <c:pt idx="95">
                  <c:v>7/21 - 27/2013</c:v>
                </c:pt>
                <c:pt idx="96">
                  <c:v>7/28 - 8/3/2013</c:v>
                </c:pt>
                <c:pt idx="97">
                  <c:v>8/4 - 10/2013</c:v>
                </c:pt>
                <c:pt idx="98">
                  <c:v>8/11 - 17/2013</c:v>
                </c:pt>
                <c:pt idx="99">
                  <c:v>8/18 - 24/2013</c:v>
                </c:pt>
                <c:pt idx="100">
                  <c:v>8/25 - 31/2013</c:v>
                </c:pt>
                <c:pt idx="101">
                  <c:v>9/1 - 7/2013</c:v>
                </c:pt>
                <c:pt idx="102">
                  <c:v>9/8 - 14/2013</c:v>
                </c:pt>
                <c:pt idx="103">
                  <c:v>9/15 - 21/2013</c:v>
                </c:pt>
                <c:pt idx="104">
                  <c:v>9/22 - 28/2013</c:v>
                </c:pt>
                <c:pt idx="105">
                  <c:v>9/29 - 10/5/2013</c:v>
                </c:pt>
                <c:pt idx="106">
                  <c:v>10/6 - 12/2013</c:v>
                </c:pt>
                <c:pt idx="107">
                  <c:v>10/13 - 19/2013</c:v>
                </c:pt>
                <c:pt idx="108">
                  <c:v>10/20 - 26/2013</c:v>
                </c:pt>
                <c:pt idx="109">
                  <c:v>10/27 - 11/2/2013</c:v>
                </c:pt>
                <c:pt idx="110">
                  <c:v>11/3 - 9/2013</c:v>
                </c:pt>
                <c:pt idx="111">
                  <c:v>11/10 - 16/2013</c:v>
                </c:pt>
                <c:pt idx="112">
                  <c:v>11/17 - 23/2013</c:v>
                </c:pt>
                <c:pt idx="113">
                  <c:v>11/24 - 30/2013</c:v>
                </c:pt>
                <c:pt idx="114">
                  <c:v>12/1 - 7/2013</c:v>
                </c:pt>
                <c:pt idx="115">
                  <c:v>12/8 - 14/2013</c:v>
                </c:pt>
                <c:pt idx="116">
                  <c:v>12/15 - 21/2013</c:v>
                </c:pt>
                <c:pt idx="117">
                  <c:v>12/22 - 28/2013</c:v>
                </c:pt>
                <c:pt idx="118">
                  <c:v>12/29 - 1/4/2014</c:v>
                </c:pt>
                <c:pt idx="119">
                  <c:v>1/5 - 11/2014</c:v>
                </c:pt>
                <c:pt idx="120">
                  <c:v>1/12 - 18/2014</c:v>
                </c:pt>
                <c:pt idx="121">
                  <c:v>1/19 - 25/2014</c:v>
                </c:pt>
                <c:pt idx="122">
                  <c:v>1/26 - 2/1/2014</c:v>
                </c:pt>
                <c:pt idx="123">
                  <c:v>2/2 - 8/2014</c:v>
                </c:pt>
                <c:pt idx="124">
                  <c:v>2/9 - 15/2014</c:v>
                </c:pt>
                <c:pt idx="125">
                  <c:v>2/16 - 22/2014</c:v>
                </c:pt>
                <c:pt idx="126">
                  <c:v>2/23 - 3/1/2014</c:v>
                </c:pt>
                <c:pt idx="127">
                  <c:v>3/2 - 3/8/2014</c:v>
                </c:pt>
                <c:pt idx="128">
                  <c:v>3/9 - 15/2014</c:v>
                </c:pt>
                <c:pt idx="129">
                  <c:v>3/16 - 22/2014</c:v>
                </c:pt>
                <c:pt idx="130">
                  <c:v>3/23 - 29/2014</c:v>
                </c:pt>
                <c:pt idx="131">
                  <c:v>3/30 - 4/5/2014</c:v>
                </c:pt>
                <c:pt idx="132">
                  <c:v>4/6 - 12/2014</c:v>
                </c:pt>
                <c:pt idx="133">
                  <c:v>4/13 - 19/2014</c:v>
                </c:pt>
                <c:pt idx="134">
                  <c:v>4/20 - 26/2014</c:v>
                </c:pt>
                <c:pt idx="135">
                  <c:v>4/27 - 5/3/2014</c:v>
                </c:pt>
                <c:pt idx="136">
                  <c:v>5/4 - 10/2014</c:v>
                </c:pt>
                <c:pt idx="137">
                  <c:v>5/11 - 17/2014</c:v>
                </c:pt>
                <c:pt idx="138">
                  <c:v>5/18 - 24/2014</c:v>
                </c:pt>
                <c:pt idx="139">
                  <c:v>5/25 - 31/2014</c:v>
                </c:pt>
                <c:pt idx="140">
                  <c:v>6/1 - 7/2014</c:v>
                </c:pt>
                <c:pt idx="141">
                  <c:v>6/8 - 14/2014</c:v>
                </c:pt>
                <c:pt idx="142">
                  <c:v>6/15 - 21/2014</c:v>
                </c:pt>
                <c:pt idx="143">
                  <c:v>6/22 - 28/2014</c:v>
                </c:pt>
                <c:pt idx="144">
                  <c:v>6/29 - 7/5/2014</c:v>
                </c:pt>
                <c:pt idx="145">
                  <c:v>7/6 - 12/2014</c:v>
                </c:pt>
                <c:pt idx="146">
                  <c:v>7/13 - 19/2014</c:v>
                </c:pt>
                <c:pt idx="147">
                  <c:v>7/20 - 26/2014</c:v>
                </c:pt>
                <c:pt idx="148">
                  <c:v>7/27 - 8/2/2014</c:v>
                </c:pt>
                <c:pt idx="149">
                  <c:v>8/3 - 9/2014</c:v>
                </c:pt>
                <c:pt idx="150">
                  <c:v>8/10 - 16/2014</c:v>
                </c:pt>
                <c:pt idx="151">
                  <c:v>8/17 - 23/2014</c:v>
                </c:pt>
                <c:pt idx="152">
                  <c:v>8/24 - 30/2014</c:v>
                </c:pt>
                <c:pt idx="153">
                  <c:v>8/31 - 9/6/2014</c:v>
                </c:pt>
                <c:pt idx="154">
                  <c:v>9/7 - 9/13/2014</c:v>
                </c:pt>
                <c:pt idx="155">
                  <c:v>9/14 - 9/20/2014</c:v>
                </c:pt>
                <c:pt idx="156">
                  <c:v>9/21 - 27/2014</c:v>
                </c:pt>
                <c:pt idx="157">
                  <c:v>9/28 - 10/4/2014</c:v>
                </c:pt>
                <c:pt idx="158">
                  <c:v>10/5 - 11/2014</c:v>
                </c:pt>
                <c:pt idx="159">
                  <c:v>10/12 - 18/2014</c:v>
                </c:pt>
                <c:pt idx="160">
                  <c:v>10/19 - 25/2014</c:v>
                </c:pt>
                <c:pt idx="161">
                  <c:v>10/26 - 11/1/2014</c:v>
                </c:pt>
                <c:pt idx="162">
                  <c:v>11/2 - 8/2014</c:v>
                </c:pt>
                <c:pt idx="163">
                  <c:v>11/9 - 15/2014</c:v>
                </c:pt>
                <c:pt idx="164">
                  <c:v>11/16 - 22/2014</c:v>
                </c:pt>
                <c:pt idx="165">
                  <c:v>11/23 - 29/2014</c:v>
                </c:pt>
                <c:pt idx="166">
                  <c:v>11/30 - 12/6/2014</c:v>
                </c:pt>
                <c:pt idx="167">
                  <c:v>12/7 - 13/2014</c:v>
                </c:pt>
                <c:pt idx="168">
                  <c:v>12//14 - 20/2014</c:v>
                </c:pt>
                <c:pt idx="169">
                  <c:v>12/21 - 27/2014</c:v>
                </c:pt>
                <c:pt idx="170">
                  <c:v>12/28/2014 - 1/3/2015</c:v>
                </c:pt>
                <c:pt idx="171">
                  <c:v>1/4 - 10/2015</c:v>
                </c:pt>
                <c:pt idx="172">
                  <c:v>1/11 - 17/2015</c:v>
                </c:pt>
                <c:pt idx="173">
                  <c:v>1/18 - 24/2015</c:v>
                </c:pt>
                <c:pt idx="174">
                  <c:v>1/25 - 31/2015</c:v>
                </c:pt>
                <c:pt idx="175">
                  <c:v>2/1 - 7/2015</c:v>
                </c:pt>
                <c:pt idx="176">
                  <c:v>2/8 - 14/2015</c:v>
                </c:pt>
                <c:pt idx="177">
                  <c:v>2/15 - 21/2015</c:v>
                </c:pt>
                <c:pt idx="178">
                  <c:v>2/22 - 28/2015</c:v>
                </c:pt>
                <c:pt idx="179">
                  <c:v>3/1 - 7/2015</c:v>
                </c:pt>
                <c:pt idx="180">
                  <c:v>3/8 - 14/2015</c:v>
                </c:pt>
                <c:pt idx="181">
                  <c:v>3/15 - 21/2015</c:v>
                </c:pt>
                <c:pt idx="182">
                  <c:v>3/22 - 28/2015</c:v>
                </c:pt>
                <c:pt idx="183">
                  <c:v>3/29 - 4/4/2015</c:v>
                </c:pt>
                <c:pt idx="184">
                  <c:v>4/5 - 11/2015</c:v>
                </c:pt>
                <c:pt idx="185">
                  <c:v>4/12 - 18/2015</c:v>
                </c:pt>
                <c:pt idx="186">
                  <c:v>4/19 - 25/2015</c:v>
                </c:pt>
                <c:pt idx="187">
                  <c:v>4/26 - 5/2/2015</c:v>
                </c:pt>
                <c:pt idx="188">
                  <c:v>5/3 - 9/2015</c:v>
                </c:pt>
              </c:strCache>
            </c:strRef>
          </c:cat>
          <c:val>
            <c:numRef>
              <c:f>Sheet1!$J$2:$J$190</c:f>
              <c:numCache>
                <c:formatCode>General</c:formatCode>
                <c:ptCount val="189"/>
                <c:pt idx="0">
                  <c:v>1</c:v>
                </c:pt>
                <c:pt idx="1">
                  <c:v>1</c:v>
                </c:pt>
                <c:pt idx="2">
                  <c:v>1</c:v>
                </c:pt>
                <c:pt idx="3">
                  <c:v>2</c:v>
                </c:pt>
                <c:pt idx="4">
                  <c:v>3</c:v>
                </c:pt>
                <c:pt idx="5">
                  <c:v>1</c:v>
                </c:pt>
                <c:pt idx="6">
                  <c:v>2</c:v>
                </c:pt>
                <c:pt idx="7">
                  <c:v>5</c:v>
                </c:pt>
                <c:pt idx="8">
                  <c:v>2</c:v>
                </c:pt>
                <c:pt idx="9">
                  <c:v>1</c:v>
                </c:pt>
                <c:pt idx="12">
                  <c:v>2</c:v>
                </c:pt>
                <c:pt idx="13">
                  <c:v>2</c:v>
                </c:pt>
                <c:pt idx="15">
                  <c:v>3</c:v>
                </c:pt>
                <c:pt idx="16">
                  <c:v>1</c:v>
                </c:pt>
                <c:pt idx="17">
                  <c:v>1</c:v>
                </c:pt>
                <c:pt idx="19">
                  <c:v>1</c:v>
                </c:pt>
                <c:pt idx="20">
                  <c:v>1</c:v>
                </c:pt>
                <c:pt idx="21">
                  <c:v>3</c:v>
                </c:pt>
                <c:pt idx="22">
                  <c:v>1</c:v>
                </c:pt>
                <c:pt idx="24">
                  <c:v>2</c:v>
                </c:pt>
                <c:pt idx="25">
                  <c:v>3</c:v>
                </c:pt>
                <c:pt idx="26">
                  <c:v>2</c:v>
                </c:pt>
                <c:pt idx="27">
                  <c:v>1</c:v>
                </c:pt>
                <c:pt idx="28">
                  <c:v>2</c:v>
                </c:pt>
                <c:pt idx="29">
                  <c:v>2</c:v>
                </c:pt>
                <c:pt idx="30">
                  <c:v>1</c:v>
                </c:pt>
                <c:pt idx="35">
                  <c:v>1</c:v>
                </c:pt>
                <c:pt idx="43">
                  <c:v>1</c:v>
                </c:pt>
                <c:pt idx="47">
                  <c:v>1</c:v>
                </c:pt>
                <c:pt idx="50">
                  <c:v>1</c:v>
                </c:pt>
                <c:pt idx="51">
                  <c:v>1</c:v>
                </c:pt>
                <c:pt idx="56">
                  <c:v>2</c:v>
                </c:pt>
                <c:pt idx="62">
                  <c:v>4</c:v>
                </c:pt>
                <c:pt idx="66">
                  <c:v>1</c:v>
                </c:pt>
                <c:pt idx="67">
                  <c:v>1</c:v>
                </c:pt>
                <c:pt idx="69">
                  <c:v>2</c:v>
                </c:pt>
                <c:pt idx="70">
                  <c:v>1</c:v>
                </c:pt>
                <c:pt idx="72">
                  <c:v>2</c:v>
                </c:pt>
                <c:pt idx="74">
                  <c:v>1</c:v>
                </c:pt>
                <c:pt idx="76">
                  <c:v>1</c:v>
                </c:pt>
                <c:pt idx="77">
                  <c:v>1</c:v>
                </c:pt>
                <c:pt idx="78">
                  <c:v>3</c:v>
                </c:pt>
                <c:pt idx="79">
                  <c:v>3</c:v>
                </c:pt>
                <c:pt idx="80">
                  <c:v>1</c:v>
                </c:pt>
                <c:pt idx="82">
                  <c:v>1</c:v>
                </c:pt>
                <c:pt idx="83">
                  <c:v>1</c:v>
                </c:pt>
                <c:pt idx="84">
                  <c:v>4</c:v>
                </c:pt>
                <c:pt idx="85">
                  <c:v>1</c:v>
                </c:pt>
                <c:pt idx="86">
                  <c:v>1</c:v>
                </c:pt>
                <c:pt idx="87">
                  <c:v>1</c:v>
                </c:pt>
                <c:pt idx="88">
                  <c:v>3</c:v>
                </c:pt>
                <c:pt idx="89">
                  <c:v>1</c:v>
                </c:pt>
                <c:pt idx="90">
                  <c:v>1</c:v>
                </c:pt>
                <c:pt idx="91">
                  <c:v>1</c:v>
                </c:pt>
                <c:pt idx="94">
                  <c:v>1</c:v>
                </c:pt>
                <c:pt idx="95">
                  <c:v>1</c:v>
                </c:pt>
                <c:pt idx="96">
                  <c:v>2</c:v>
                </c:pt>
                <c:pt idx="97">
                  <c:v>1</c:v>
                </c:pt>
                <c:pt idx="98">
                  <c:v>1</c:v>
                </c:pt>
                <c:pt idx="99">
                  <c:v>1</c:v>
                </c:pt>
                <c:pt idx="104">
                  <c:v>1</c:v>
                </c:pt>
                <c:pt idx="105">
                  <c:v>1</c:v>
                </c:pt>
                <c:pt idx="109">
                  <c:v>1</c:v>
                </c:pt>
                <c:pt idx="110">
                  <c:v>1</c:v>
                </c:pt>
                <c:pt idx="111">
                  <c:v>3</c:v>
                </c:pt>
                <c:pt idx="112">
                  <c:v>3</c:v>
                </c:pt>
                <c:pt idx="113">
                  <c:v>4</c:v>
                </c:pt>
                <c:pt idx="114">
                  <c:v>7</c:v>
                </c:pt>
                <c:pt idx="115">
                  <c:v>2</c:v>
                </c:pt>
                <c:pt idx="116">
                  <c:v>3</c:v>
                </c:pt>
                <c:pt idx="117">
                  <c:v>2</c:v>
                </c:pt>
                <c:pt idx="118">
                  <c:v>4</c:v>
                </c:pt>
                <c:pt idx="119">
                  <c:v>4</c:v>
                </c:pt>
                <c:pt idx="120">
                  <c:v>3</c:v>
                </c:pt>
                <c:pt idx="122">
                  <c:v>2</c:v>
                </c:pt>
                <c:pt idx="123">
                  <c:v>2</c:v>
                </c:pt>
                <c:pt idx="124">
                  <c:v>2</c:v>
                </c:pt>
                <c:pt idx="125">
                  <c:v>1</c:v>
                </c:pt>
                <c:pt idx="126">
                  <c:v>2</c:v>
                </c:pt>
                <c:pt idx="127">
                  <c:v>1</c:v>
                </c:pt>
                <c:pt idx="128">
                  <c:v>4</c:v>
                </c:pt>
                <c:pt idx="129">
                  <c:v>1</c:v>
                </c:pt>
                <c:pt idx="130">
                  <c:v>1</c:v>
                </c:pt>
                <c:pt idx="131">
                  <c:v>1</c:v>
                </c:pt>
                <c:pt idx="132">
                  <c:v>3</c:v>
                </c:pt>
                <c:pt idx="133">
                  <c:v>3</c:v>
                </c:pt>
                <c:pt idx="134">
                  <c:v>1</c:v>
                </c:pt>
                <c:pt idx="136">
                  <c:v>1</c:v>
                </c:pt>
                <c:pt idx="137">
                  <c:v>4</c:v>
                </c:pt>
                <c:pt idx="138">
                  <c:v>3</c:v>
                </c:pt>
                <c:pt idx="139">
                  <c:v>3</c:v>
                </c:pt>
                <c:pt idx="140">
                  <c:v>2</c:v>
                </c:pt>
                <c:pt idx="142">
                  <c:v>2</c:v>
                </c:pt>
                <c:pt idx="143">
                  <c:v>2</c:v>
                </c:pt>
                <c:pt idx="144">
                  <c:v>1</c:v>
                </c:pt>
                <c:pt idx="145">
                  <c:v>3</c:v>
                </c:pt>
                <c:pt idx="146">
                  <c:v>2</c:v>
                </c:pt>
                <c:pt idx="147">
                  <c:v>2</c:v>
                </c:pt>
                <c:pt idx="149">
                  <c:v>1</c:v>
                </c:pt>
                <c:pt idx="150">
                  <c:v>2</c:v>
                </c:pt>
                <c:pt idx="152">
                  <c:v>1</c:v>
                </c:pt>
                <c:pt idx="154">
                  <c:v>1</c:v>
                </c:pt>
                <c:pt idx="155">
                  <c:v>1</c:v>
                </c:pt>
                <c:pt idx="156">
                  <c:v>2</c:v>
                </c:pt>
                <c:pt idx="157">
                  <c:v>4</c:v>
                </c:pt>
                <c:pt idx="158">
                  <c:v>2</c:v>
                </c:pt>
                <c:pt idx="160">
                  <c:v>2</c:v>
                </c:pt>
                <c:pt idx="162">
                  <c:v>2</c:v>
                </c:pt>
                <c:pt idx="163">
                  <c:v>2</c:v>
                </c:pt>
                <c:pt idx="164">
                  <c:v>2</c:v>
                </c:pt>
                <c:pt idx="165">
                  <c:v>6</c:v>
                </c:pt>
                <c:pt idx="167">
                  <c:v>6</c:v>
                </c:pt>
                <c:pt idx="168">
                  <c:v>7</c:v>
                </c:pt>
                <c:pt idx="169">
                  <c:v>4</c:v>
                </c:pt>
                <c:pt idx="170">
                  <c:v>2</c:v>
                </c:pt>
                <c:pt idx="171">
                  <c:v>4</c:v>
                </c:pt>
                <c:pt idx="172">
                  <c:v>7</c:v>
                </c:pt>
                <c:pt idx="173">
                  <c:v>8</c:v>
                </c:pt>
                <c:pt idx="174">
                  <c:v>1</c:v>
                </c:pt>
                <c:pt idx="175">
                  <c:v>6</c:v>
                </c:pt>
                <c:pt idx="176">
                  <c:v>4</c:v>
                </c:pt>
                <c:pt idx="177">
                  <c:v>2</c:v>
                </c:pt>
                <c:pt idx="178">
                  <c:v>1</c:v>
                </c:pt>
                <c:pt idx="179">
                  <c:v>2</c:v>
                </c:pt>
                <c:pt idx="180">
                  <c:v>3</c:v>
                </c:pt>
                <c:pt idx="181">
                  <c:v>2</c:v>
                </c:pt>
                <c:pt idx="182">
                  <c:v>1</c:v>
                </c:pt>
                <c:pt idx="183">
                  <c:v>3</c:v>
                </c:pt>
                <c:pt idx="184">
                  <c:v>6</c:v>
                </c:pt>
                <c:pt idx="186">
                  <c:v>2</c:v>
                </c:pt>
                <c:pt idx="188">
                  <c:v>5</c:v>
                </c:pt>
              </c:numCache>
            </c:numRef>
          </c:val>
        </c:ser>
        <c:dLbls>
          <c:showLegendKey val="0"/>
          <c:showVal val="0"/>
          <c:showCatName val="0"/>
          <c:showSerName val="0"/>
          <c:showPercent val="0"/>
          <c:showBubbleSize val="0"/>
        </c:dLbls>
        <c:gapWidth val="150"/>
        <c:axId val="141777920"/>
        <c:axId val="141796480"/>
      </c:barChart>
      <c:catAx>
        <c:axId val="141777920"/>
        <c:scaling>
          <c:orientation val="minMax"/>
        </c:scaling>
        <c:delete val="0"/>
        <c:axPos val="b"/>
        <c:title>
          <c:tx>
            <c:rich>
              <a:bodyPr/>
              <a:lstStyle/>
              <a:p>
                <a:pPr>
                  <a:defRPr sz="1475" b="0" i="0" u="none" strike="noStrike" baseline="0">
                    <a:solidFill>
                      <a:srgbClr val="000000"/>
                    </a:solidFill>
                    <a:latin typeface="新細明體"/>
                    <a:ea typeface="新細明體"/>
                    <a:cs typeface="新細明體"/>
                  </a:defRPr>
                </a:pPr>
                <a:r>
                  <a:rPr lang="en-US"/>
                  <a:t>by week</a:t>
                </a:r>
              </a:p>
            </c:rich>
          </c:tx>
          <c:layout>
            <c:manualLayout>
              <c:xMode val="edge"/>
              <c:yMode val="edge"/>
              <c:x val="0.32000036327638975"/>
              <c:y val="0.88492866407263293"/>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2700000" vert="horz"/>
          <a:lstStyle/>
          <a:p>
            <a:pPr>
              <a:defRPr sz="800" b="0" i="0" u="none" strike="noStrike" baseline="0">
                <a:solidFill>
                  <a:srgbClr val="000000"/>
                </a:solidFill>
                <a:latin typeface="新細明體"/>
                <a:ea typeface="新細明體"/>
                <a:cs typeface="新細明體"/>
              </a:defRPr>
            </a:pPr>
            <a:endParaRPr lang="en-US"/>
          </a:p>
        </c:txPr>
        <c:crossAx val="141796480"/>
        <c:crosses val="autoZero"/>
        <c:auto val="1"/>
        <c:lblAlgn val="ctr"/>
        <c:lblOffset val="100"/>
        <c:noMultiLvlLbl val="0"/>
      </c:catAx>
      <c:valAx>
        <c:axId val="141796480"/>
        <c:scaling>
          <c:orientation val="minMax"/>
        </c:scaling>
        <c:delete val="0"/>
        <c:axPos val="l"/>
        <c:majorGridlines>
          <c:spPr>
            <a:ln w="3175">
              <a:solidFill>
                <a:srgbClr val="000000"/>
              </a:solidFill>
              <a:prstDash val="solid"/>
            </a:ln>
          </c:spPr>
        </c:majorGridlines>
        <c:title>
          <c:tx>
            <c:rich>
              <a:bodyPr/>
              <a:lstStyle/>
              <a:p>
                <a:pPr>
                  <a:defRPr sz="1475" b="0" i="0" u="none" strike="noStrike" baseline="0">
                    <a:solidFill>
                      <a:srgbClr val="000000"/>
                    </a:solidFill>
                    <a:latin typeface="新細明體"/>
                    <a:ea typeface="新細明體"/>
                    <a:cs typeface="新細明體"/>
                  </a:defRPr>
                </a:pPr>
                <a:r>
                  <a:rPr lang="en-US"/>
                  <a:t># of positive samples</a:t>
                </a:r>
              </a:p>
            </c:rich>
          </c:tx>
          <c:layout>
            <c:manualLayout>
              <c:xMode val="edge"/>
              <c:yMode val="edge"/>
              <c:x val="2.2353122814665467E-2"/>
              <c:y val="0.31145071846563926"/>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1475" b="0" i="0" u="none" strike="noStrike" baseline="0">
                <a:solidFill>
                  <a:srgbClr val="000000"/>
                </a:solidFill>
                <a:latin typeface="新細明體"/>
                <a:ea typeface="新細明體"/>
                <a:cs typeface="新細明體"/>
              </a:defRPr>
            </a:pPr>
            <a:endParaRPr lang="en-US"/>
          </a:p>
        </c:txPr>
        <c:crossAx val="141777920"/>
        <c:crosses val="autoZero"/>
        <c:crossBetween val="between"/>
      </c:valAx>
      <c:spPr>
        <a:solidFill>
          <a:srgbClr val="FFFFFF"/>
        </a:solidFill>
        <a:ln w="12700">
          <a:solidFill>
            <a:srgbClr val="000000"/>
          </a:solidFill>
          <a:prstDash val="solid"/>
        </a:ln>
      </c:spPr>
    </c:plotArea>
    <c:legend>
      <c:legendPos val="r"/>
      <c:layout>
        <c:manualLayout>
          <c:xMode val="edge"/>
          <c:yMode val="edge"/>
          <c:x val="0.7926839767866386"/>
          <c:y val="0.21086307791292627"/>
          <c:w val="0.15563286315732361"/>
          <c:h val="0.10072326562292554"/>
        </c:manualLayout>
      </c:layout>
      <c:overlay val="0"/>
      <c:spPr>
        <a:solidFill>
          <a:srgbClr val="FFFFFF"/>
        </a:solidFill>
        <a:ln w="3175">
          <a:solidFill>
            <a:srgbClr val="000000"/>
          </a:solidFill>
          <a:prstDash val="solid"/>
        </a:ln>
      </c:spPr>
      <c:txPr>
        <a:bodyPr/>
        <a:lstStyle/>
        <a:p>
          <a:pPr>
            <a:defRPr sz="1355" b="0" i="0" u="none" strike="noStrike" baseline="0">
              <a:solidFill>
                <a:srgbClr val="000000"/>
              </a:solidFill>
              <a:latin typeface="新細明體"/>
              <a:ea typeface="新細明體"/>
              <a:cs typeface="新細明體"/>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475" b="0" i="0" u="none" strike="noStrike" baseline="0">
          <a:solidFill>
            <a:srgbClr val="000000"/>
          </a:solidFill>
          <a:latin typeface="新細明體"/>
          <a:ea typeface="新細明體"/>
          <a:cs typeface="新細明體"/>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75" b="0" i="0" u="none" strike="noStrike" baseline="0">
                <a:solidFill>
                  <a:srgbClr val="000000"/>
                </a:solidFill>
                <a:latin typeface="新細明體"/>
                <a:ea typeface="新細明體"/>
                <a:cs typeface="新細明體"/>
              </a:defRPr>
            </a:pPr>
            <a:r>
              <a:rPr lang="en-US" dirty="0"/>
              <a:t>Weekly % of </a:t>
            </a:r>
            <a:r>
              <a:rPr lang="en-US" b="1" u="sng" dirty="0"/>
              <a:t>mixed</a:t>
            </a:r>
            <a:r>
              <a:rPr lang="en-US" dirty="0"/>
              <a:t> infections</a:t>
            </a:r>
            <a:r>
              <a:rPr lang="en-US" baseline="0" dirty="0"/>
              <a:t> </a:t>
            </a:r>
            <a:r>
              <a:rPr lang="en-US" baseline="0" dirty="0" smtClean="0"/>
              <a:t>for all </a:t>
            </a:r>
            <a:r>
              <a:rPr lang="en-US" baseline="0" dirty="0" err="1" smtClean="0"/>
              <a:t>pos</a:t>
            </a:r>
            <a:r>
              <a:rPr lang="en-US" baseline="0" dirty="0" smtClean="0"/>
              <a:t> samples </a:t>
            </a:r>
            <a:r>
              <a:rPr lang="en-US" dirty="0" smtClean="0"/>
              <a:t>(As </a:t>
            </a:r>
            <a:r>
              <a:rPr lang="en-US" dirty="0"/>
              <a:t>of 5/9/2015)</a:t>
            </a:r>
          </a:p>
        </c:rich>
      </c:tx>
      <c:layout>
        <c:manualLayout>
          <c:xMode val="edge"/>
          <c:yMode val="edge"/>
          <c:x val="0.14941194634407726"/>
          <c:y val="3.0534432223209451E-2"/>
        </c:manualLayout>
      </c:layout>
      <c:overlay val="0"/>
      <c:spPr>
        <a:noFill/>
        <a:ln w="25400">
          <a:noFill/>
        </a:ln>
      </c:spPr>
    </c:title>
    <c:autoTitleDeleted val="0"/>
    <c:plotArea>
      <c:layout>
        <c:manualLayout>
          <c:layoutTarget val="inner"/>
          <c:xMode val="edge"/>
          <c:yMode val="edge"/>
          <c:x val="0.1552942737620514"/>
          <c:y val="0.17862618722852133"/>
          <c:w val="0.620000623277281"/>
          <c:h val="0.54656559852829611"/>
        </c:manualLayout>
      </c:layout>
      <c:barChart>
        <c:barDir val="col"/>
        <c:grouping val="clustered"/>
        <c:varyColors val="0"/>
        <c:ser>
          <c:idx val="0"/>
          <c:order val="0"/>
          <c:tx>
            <c:strRef>
              <c:f>Sheet1!$T$1</c:f>
              <c:strCache>
                <c:ptCount val="1"/>
                <c:pt idx="0">
                  <c:v>Mix</c:v>
                </c:pt>
              </c:strCache>
            </c:strRef>
          </c:tx>
          <c:spPr>
            <a:solidFill>
              <a:srgbClr val="9999FF"/>
            </a:solidFill>
            <a:ln w="12700">
              <a:solidFill>
                <a:srgbClr val="000000"/>
              </a:solidFill>
              <a:prstDash val="solid"/>
            </a:ln>
          </c:spPr>
          <c:invertIfNegative val="0"/>
          <c:cat>
            <c:strRef>
              <c:f>Sheet1!$A$163:$A$191</c:f>
              <c:strCache>
                <c:ptCount val="29"/>
                <c:pt idx="0">
                  <c:v>10/26 - 11/1/2014</c:v>
                </c:pt>
                <c:pt idx="1">
                  <c:v>11/2 - 8/2014</c:v>
                </c:pt>
                <c:pt idx="2">
                  <c:v>11/9 - 15/2014</c:v>
                </c:pt>
                <c:pt idx="3">
                  <c:v>11/16 - 22/2014</c:v>
                </c:pt>
                <c:pt idx="4">
                  <c:v>11/23 - 29/2014</c:v>
                </c:pt>
                <c:pt idx="5">
                  <c:v>11/30 - 12/6/2014</c:v>
                </c:pt>
                <c:pt idx="6">
                  <c:v>12/7 - 13/2014</c:v>
                </c:pt>
                <c:pt idx="7">
                  <c:v>12//14 - 20/2014</c:v>
                </c:pt>
                <c:pt idx="8">
                  <c:v>12/21 - 27/2014</c:v>
                </c:pt>
                <c:pt idx="9">
                  <c:v>12/28/2014 - 1/3/2015</c:v>
                </c:pt>
                <c:pt idx="10">
                  <c:v>1/4 - 10/2015</c:v>
                </c:pt>
                <c:pt idx="11">
                  <c:v>1/11 - 17/2015</c:v>
                </c:pt>
                <c:pt idx="12">
                  <c:v>1/18 - 24/2015</c:v>
                </c:pt>
                <c:pt idx="13">
                  <c:v>1/25 - 31/2015</c:v>
                </c:pt>
                <c:pt idx="14">
                  <c:v>2/1 - 7/2015</c:v>
                </c:pt>
                <c:pt idx="15">
                  <c:v>2/8 - 14/2015</c:v>
                </c:pt>
                <c:pt idx="16">
                  <c:v>2/15 - 21/2015</c:v>
                </c:pt>
                <c:pt idx="17">
                  <c:v>2/22 - 28/2015</c:v>
                </c:pt>
                <c:pt idx="18">
                  <c:v>3/1 - 7/2015</c:v>
                </c:pt>
                <c:pt idx="19">
                  <c:v>3/8 - 14/2015</c:v>
                </c:pt>
                <c:pt idx="20">
                  <c:v>3/15 - 21/2015</c:v>
                </c:pt>
                <c:pt idx="21">
                  <c:v>3/22 - 28/2015</c:v>
                </c:pt>
                <c:pt idx="22">
                  <c:v>3/29 - 4/4/2015</c:v>
                </c:pt>
                <c:pt idx="23">
                  <c:v>4/5 - 11/2015</c:v>
                </c:pt>
                <c:pt idx="24">
                  <c:v>4/12 - 18/2015</c:v>
                </c:pt>
                <c:pt idx="25">
                  <c:v>4/19 - 25/2015</c:v>
                </c:pt>
                <c:pt idx="26">
                  <c:v>4/26 - 5/2/2015</c:v>
                </c:pt>
                <c:pt idx="27">
                  <c:v>5/3 - 9/2015</c:v>
                </c:pt>
                <c:pt idx="28">
                  <c:v>5/10 - 16/2015</c:v>
                </c:pt>
              </c:strCache>
            </c:strRef>
          </c:cat>
          <c:val>
            <c:numRef>
              <c:f>Sheet1!$T$163:$T$191</c:f>
              <c:numCache>
                <c:formatCode>General</c:formatCode>
                <c:ptCount val="29"/>
                <c:pt idx="0">
                  <c:v>0</c:v>
                </c:pt>
                <c:pt idx="1">
                  <c:v>0</c:v>
                </c:pt>
                <c:pt idx="2">
                  <c:v>0</c:v>
                </c:pt>
                <c:pt idx="3">
                  <c:v>0</c:v>
                </c:pt>
                <c:pt idx="4" formatCode="0%">
                  <c:v>0.03</c:v>
                </c:pt>
                <c:pt idx="5" formatCode="0%">
                  <c:v>0.03</c:v>
                </c:pt>
                <c:pt idx="6" formatCode="0%">
                  <c:v>0.06</c:v>
                </c:pt>
                <c:pt idx="7" formatCode="0%">
                  <c:v>0.08</c:v>
                </c:pt>
                <c:pt idx="8" formatCode="0%">
                  <c:v>7.0000000000000007E-2</c:v>
                </c:pt>
                <c:pt idx="9" formatCode="0%">
                  <c:v>7.0000000000000007E-2</c:v>
                </c:pt>
                <c:pt idx="10" formatCode="0%">
                  <c:v>0.06</c:v>
                </c:pt>
                <c:pt idx="11" formatCode="0%">
                  <c:v>0.05</c:v>
                </c:pt>
                <c:pt idx="12" formatCode="0%">
                  <c:v>0.09</c:v>
                </c:pt>
                <c:pt idx="13" formatCode="0%">
                  <c:v>0.16</c:v>
                </c:pt>
                <c:pt idx="14" formatCode="0%">
                  <c:v>0.13</c:v>
                </c:pt>
                <c:pt idx="15" formatCode="0%">
                  <c:v>0.06</c:v>
                </c:pt>
                <c:pt idx="16" formatCode="0%">
                  <c:v>7.0000000000000007E-2</c:v>
                </c:pt>
                <c:pt idx="17" formatCode="0%">
                  <c:v>0.09</c:v>
                </c:pt>
                <c:pt idx="18" formatCode="0%">
                  <c:v>0.04</c:v>
                </c:pt>
                <c:pt idx="19" formatCode="0%">
                  <c:v>0.03</c:v>
                </c:pt>
                <c:pt idx="20" formatCode="0%">
                  <c:v>0.06</c:v>
                </c:pt>
                <c:pt idx="21" formatCode="0%">
                  <c:v>0.06</c:v>
                </c:pt>
                <c:pt idx="22" formatCode="0%">
                  <c:v>0.03</c:v>
                </c:pt>
                <c:pt idx="23" formatCode="0%">
                  <c:v>0.08</c:v>
                </c:pt>
                <c:pt idx="24" formatCode="0%">
                  <c:v>0.05</c:v>
                </c:pt>
                <c:pt idx="25" formatCode="0%">
                  <c:v>0.17</c:v>
                </c:pt>
                <c:pt idx="26" formatCode="0%">
                  <c:v>0.1</c:v>
                </c:pt>
                <c:pt idx="27" formatCode="0%">
                  <c:v>0.17</c:v>
                </c:pt>
                <c:pt idx="28" formatCode="0%">
                  <c:v>0.11</c:v>
                </c:pt>
              </c:numCache>
            </c:numRef>
          </c:val>
        </c:ser>
        <c:dLbls>
          <c:showLegendKey val="0"/>
          <c:showVal val="0"/>
          <c:showCatName val="0"/>
          <c:showSerName val="0"/>
          <c:showPercent val="0"/>
          <c:showBubbleSize val="0"/>
        </c:dLbls>
        <c:gapWidth val="150"/>
        <c:axId val="141863936"/>
        <c:axId val="141870208"/>
      </c:barChart>
      <c:catAx>
        <c:axId val="141863936"/>
        <c:scaling>
          <c:orientation val="minMax"/>
        </c:scaling>
        <c:delete val="0"/>
        <c:axPos val="b"/>
        <c:title>
          <c:tx>
            <c:rich>
              <a:bodyPr/>
              <a:lstStyle/>
              <a:p>
                <a:pPr>
                  <a:defRPr sz="1475" b="0" i="0" u="none" strike="noStrike" baseline="0">
                    <a:solidFill>
                      <a:srgbClr val="000000"/>
                    </a:solidFill>
                    <a:latin typeface="新細明體"/>
                    <a:ea typeface="新細明體"/>
                    <a:cs typeface="新細明體"/>
                  </a:defRPr>
                </a:pPr>
                <a:r>
                  <a:rPr lang="en-US"/>
                  <a:t>by week</a:t>
                </a:r>
              </a:p>
            </c:rich>
          </c:tx>
          <c:layout>
            <c:manualLayout>
              <c:xMode val="edge"/>
              <c:yMode val="edge"/>
              <c:x val="0.32000036327638975"/>
              <c:y val="0.88492866407263293"/>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2700000" vert="horz"/>
          <a:lstStyle/>
          <a:p>
            <a:pPr>
              <a:defRPr sz="800" b="0" i="0" u="none" strike="noStrike" baseline="0">
                <a:solidFill>
                  <a:srgbClr val="000000"/>
                </a:solidFill>
                <a:latin typeface="新細明體"/>
                <a:ea typeface="新細明體"/>
                <a:cs typeface="新細明體"/>
              </a:defRPr>
            </a:pPr>
            <a:endParaRPr lang="en-US"/>
          </a:p>
        </c:txPr>
        <c:crossAx val="141870208"/>
        <c:crosses val="autoZero"/>
        <c:auto val="1"/>
        <c:lblAlgn val="ctr"/>
        <c:lblOffset val="100"/>
        <c:noMultiLvlLbl val="0"/>
      </c:catAx>
      <c:valAx>
        <c:axId val="141870208"/>
        <c:scaling>
          <c:orientation val="minMax"/>
        </c:scaling>
        <c:delete val="0"/>
        <c:axPos val="l"/>
        <c:majorGridlines>
          <c:spPr>
            <a:ln w="3175">
              <a:solidFill>
                <a:srgbClr val="000000"/>
              </a:solidFill>
              <a:prstDash val="solid"/>
            </a:ln>
          </c:spPr>
        </c:majorGridlines>
        <c:title>
          <c:tx>
            <c:rich>
              <a:bodyPr/>
              <a:lstStyle/>
              <a:p>
                <a:pPr>
                  <a:defRPr sz="1475" b="0" i="0" u="none" strike="noStrike" baseline="0">
                    <a:solidFill>
                      <a:srgbClr val="000000"/>
                    </a:solidFill>
                    <a:latin typeface="新細明體"/>
                    <a:ea typeface="新細明體"/>
                    <a:cs typeface="新細明體"/>
                  </a:defRPr>
                </a:pPr>
                <a:r>
                  <a:rPr lang="en-US"/>
                  <a:t>%</a:t>
                </a:r>
                <a:r>
                  <a:rPr lang="en-US" baseline="0"/>
                  <a:t> mixed among all </a:t>
                </a:r>
                <a:r>
                  <a:rPr lang="en-US"/>
                  <a:t> positive samples</a:t>
                </a:r>
              </a:p>
            </c:rich>
          </c:tx>
          <c:layout>
            <c:manualLayout>
              <c:xMode val="edge"/>
              <c:yMode val="edge"/>
              <c:x val="2.2353122814665467E-2"/>
              <c:y val="0.31145071846563926"/>
            </c:manualLayout>
          </c:layout>
          <c:overlay val="0"/>
          <c:spPr>
            <a:noFill/>
            <a:ln w="25400">
              <a:noFill/>
            </a:ln>
          </c:spPr>
        </c:title>
        <c:numFmt formatCode="0%" sourceLinked="0"/>
        <c:majorTickMark val="cross"/>
        <c:minorTickMark val="none"/>
        <c:tickLblPos val="nextTo"/>
        <c:spPr>
          <a:ln w="3175">
            <a:solidFill>
              <a:srgbClr val="000000"/>
            </a:solidFill>
            <a:prstDash val="solid"/>
          </a:ln>
        </c:spPr>
        <c:txPr>
          <a:bodyPr rot="0" vert="horz"/>
          <a:lstStyle/>
          <a:p>
            <a:pPr>
              <a:defRPr sz="1475" b="0" i="0" u="none" strike="noStrike" baseline="0">
                <a:solidFill>
                  <a:srgbClr val="000000"/>
                </a:solidFill>
                <a:latin typeface="新細明體"/>
                <a:ea typeface="新細明體"/>
                <a:cs typeface="新細明體"/>
              </a:defRPr>
            </a:pPr>
            <a:endParaRPr lang="en-US"/>
          </a:p>
        </c:txPr>
        <c:crossAx val="141863936"/>
        <c:crosses val="autoZero"/>
        <c:crossBetween val="between"/>
      </c:valAx>
      <c:spPr>
        <a:solidFill>
          <a:srgbClr val="FFFFFF"/>
        </a:solidFill>
        <a:ln w="12700">
          <a:solidFill>
            <a:srgbClr val="000000"/>
          </a:solidFill>
          <a:prstDash val="solid"/>
        </a:ln>
      </c:spPr>
    </c:plotArea>
    <c:legend>
      <c:legendPos val="r"/>
      <c:layout>
        <c:manualLayout>
          <c:xMode val="edge"/>
          <c:yMode val="edge"/>
          <c:x val="0.7926839767866386"/>
          <c:y val="0.21086307791292627"/>
          <c:w val="6.3462284605728628E-2"/>
          <c:h val="5.5076326559149708E-2"/>
        </c:manualLayout>
      </c:layout>
      <c:overlay val="0"/>
      <c:spPr>
        <a:solidFill>
          <a:srgbClr val="FFFFFF"/>
        </a:solidFill>
        <a:ln w="3175">
          <a:solidFill>
            <a:srgbClr val="000000"/>
          </a:solidFill>
          <a:prstDash val="solid"/>
        </a:ln>
      </c:spPr>
      <c:txPr>
        <a:bodyPr/>
        <a:lstStyle/>
        <a:p>
          <a:pPr>
            <a:defRPr sz="1355" b="0" i="0" u="none" strike="noStrike" baseline="0">
              <a:solidFill>
                <a:srgbClr val="000000"/>
              </a:solidFill>
              <a:latin typeface="新細明體"/>
              <a:ea typeface="新細明體"/>
              <a:cs typeface="新細明體"/>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475" b="0" i="0" u="none" strike="noStrike" baseline="0">
          <a:solidFill>
            <a:srgbClr val="000000"/>
          </a:solidFill>
          <a:latin typeface="新細明體"/>
          <a:ea typeface="新細明體"/>
          <a:cs typeface="新細明體"/>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E97516F-4181-4B34-A7FC-513C8808D367}" type="datetimeFigureOut">
              <a:rPr lang="en-US" smtClean="0"/>
              <a:pPr/>
              <a:t>7/9/2015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A6C842E-2F71-4E91-A6F6-4E46A7910476}" type="slidenum">
              <a:rPr lang="en-US" smtClean="0"/>
              <a:pPr/>
              <a:t>‹#›</a:t>
            </a:fld>
            <a:endParaRPr lang="en-US"/>
          </a:p>
        </p:txBody>
      </p:sp>
    </p:spTree>
    <p:extLst>
      <p:ext uri="{BB962C8B-B14F-4D97-AF65-F5344CB8AC3E}">
        <p14:creationId xmlns:p14="http://schemas.microsoft.com/office/powerpoint/2010/main" val="874958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defRPr>
                <a:solidFill>
                  <a:schemeClr val="tx1"/>
                </a:solidFill>
                <a:latin typeface="Arial" charset="0"/>
              </a:defRPr>
            </a:lvl1pPr>
            <a:lvl2pPr marL="742909" indent="-285734" defTabSz="931811" eaLnBrk="0" hangingPunct="0">
              <a:defRPr>
                <a:solidFill>
                  <a:schemeClr val="tx1"/>
                </a:solidFill>
                <a:latin typeface="Arial" charset="0"/>
              </a:defRPr>
            </a:lvl2pPr>
            <a:lvl3pPr marL="1142937" indent="-228587" defTabSz="931811" eaLnBrk="0" hangingPunct="0">
              <a:defRPr>
                <a:solidFill>
                  <a:schemeClr val="tx1"/>
                </a:solidFill>
                <a:latin typeface="Arial" charset="0"/>
              </a:defRPr>
            </a:lvl3pPr>
            <a:lvl4pPr marL="1600111" indent="-228587" defTabSz="931811" eaLnBrk="0" hangingPunct="0">
              <a:defRPr>
                <a:solidFill>
                  <a:schemeClr val="tx1"/>
                </a:solidFill>
                <a:latin typeface="Arial" charset="0"/>
              </a:defRPr>
            </a:lvl4pPr>
            <a:lvl5pPr marL="2057287" indent="-228587" defTabSz="931811" eaLnBrk="0" hangingPunct="0">
              <a:defRPr>
                <a:solidFill>
                  <a:schemeClr val="tx1"/>
                </a:solidFill>
                <a:latin typeface="Arial" charset="0"/>
              </a:defRPr>
            </a:lvl5pPr>
            <a:lvl6pPr marL="2514461" indent="-228587" defTabSz="931811" eaLnBrk="0" fontAlgn="base" hangingPunct="0">
              <a:spcBef>
                <a:spcPct val="0"/>
              </a:spcBef>
              <a:spcAft>
                <a:spcPct val="0"/>
              </a:spcAft>
              <a:defRPr>
                <a:solidFill>
                  <a:schemeClr val="tx1"/>
                </a:solidFill>
                <a:latin typeface="Arial" charset="0"/>
              </a:defRPr>
            </a:lvl6pPr>
            <a:lvl7pPr marL="2971635" indent="-228587" defTabSz="931811" eaLnBrk="0" fontAlgn="base" hangingPunct="0">
              <a:spcBef>
                <a:spcPct val="0"/>
              </a:spcBef>
              <a:spcAft>
                <a:spcPct val="0"/>
              </a:spcAft>
              <a:defRPr>
                <a:solidFill>
                  <a:schemeClr val="tx1"/>
                </a:solidFill>
                <a:latin typeface="Arial" charset="0"/>
              </a:defRPr>
            </a:lvl7pPr>
            <a:lvl8pPr marL="3428811" indent="-228587" defTabSz="931811" eaLnBrk="0" fontAlgn="base" hangingPunct="0">
              <a:spcBef>
                <a:spcPct val="0"/>
              </a:spcBef>
              <a:spcAft>
                <a:spcPct val="0"/>
              </a:spcAft>
              <a:defRPr>
                <a:solidFill>
                  <a:schemeClr val="tx1"/>
                </a:solidFill>
                <a:latin typeface="Arial" charset="0"/>
              </a:defRPr>
            </a:lvl8pPr>
            <a:lvl9pPr marL="3885985" indent="-228587" defTabSz="931811" eaLnBrk="0" fontAlgn="base" hangingPunct="0">
              <a:spcBef>
                <a:spcPct val="0"/>
              </a:spcBef>
              <a:spcAft>
                <a:spcPct val="0"/>
              </a:spcAft>
              <a:defRPr>
                <a:solidFill>
                  <a:schemeClr val="tx1"/>
                </a:solidFill>
                <a:latin typeface="Arial" charset="0"/>
              </a:defRPr>
            </a:lvl9pPr>
          </a:lstStyle>
          <a:p>
            <a:pPr eaLnBrk="1" hangingPunct="1"/>
            <a:fld id="{0AA7CD20-1523-4D0D-9787-EC7182639BA3}" type="slidenum">
              <a:rPr lang="en-US" smtClean="0">
                <a:latin typeface="Calibri" pitchFamily="34" charset="0"/>
              </a:rPr>
              <a:pPr eaLnBrk="1" hangingPunct="1"/>
              <a:t>1</a:t>
            </a:fld>
            <a:endParaRPr 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Rot="1" noChangeAspect="1" noChangeArrowheads="1" noTextEdit="1"/>
          </p:cNvSpPr>
          <p:nvPr>
            <p:ph type="sldImg"/>
          </p:nvPr>
        </p:nvSpPr>
        <p:spPr bwMode="auto">
          <a:xfrm>
            <a:off x="1381125" y="930275"/>
            <a:ext cx="4246563" cy="3186113"/>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1069602" y="4425181"/>
            <a:ext cx="4876925" cy="3537504"/>
          </a:xfrm>
          <a:prstGeom prst="rect">
            <a:avLst/>
          </a:prstGeom>
          <a:noFill/>
          <a:ln>
            <a:miter lim="800000"/>
            <a:headEnd/>
            <a:tailEnd/>
          </a:ln>
        </p:spPr>
        <p:txBody>
          <a:bodyPr wrap="none" anchor="ct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Rot="1" noChangeAspect="1" noChangeArrowheads="1" noTextEdit="1"/>
          </p:cNvSpPr>
          <p:nvPr>
            <p:ph type="sldImg"/>
          </p:nvPr>
        </p:nvSpPr>
        <p:spPr bwMode="auto">
          <a:xfrm>
            <a:off x="1381125" y="930275"/>
            <a:ext cx="4246563" cy="3186113"/>
          </a:xfrm>
          <a:prstGeom prst="rect">
            <a:avLst/>
          </a:prstGeom>
          <a:solidFill>
            <a:srgbClr val="FFFFFF"/>
          </a:solidFill>
          <a:ln>
            <a:solidFill>
              <a:srgbClr val="000000"/>
            </a:solidFill>
            <a:miter lim="800000"/>
            <a:headEnd/>
            <a:tailEnd/>
          </a:ln>
        </p:spPr>
      </p:sp>
      <p:sp>
        <p:nvSpPr>
          <p:cNvPr id="12290" name="Rectangle 2"/>
          <p:cNvSpPr txBox="1">
            <a:spLocks noGrp="1" noChangeArrowheads="1"/>
          </p:cNvSpPr>
          <p:nvPr>
            <p:ph type="body" idx="1"/>
          </p:nvPr>
        </p:nvSpPr>
        <p:spPr bwMode="auto">
          <a:xfrm>
            <a:off x="1069602" y="4425181"/>
            <a:ext cx="4876925" cy="3537504"/>
          </a:xfrm>
          <a:prstGeom prst="rect">
            <a:avLst/>
          </a:prstGeom>
          <a:noFill/>
          <a:ln>
            <a:miter lim="800000"/>
            <a:headEnd/>
            <a:tailEnd/>
          </a:ln>
        </p:spPr>
        <p:txBody>
          <a:bodyPr wrap="none" anchor="ct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81125" y="930275"/>
            <a:ext cx="4246563" cy="3186113"/>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069602" y="4425181"/>
            <a:ext cx="4876925" cy="1612364"/>
          </a:xfrm>
          <a:prstGeom prst="rect">
            <a:avLst/>
          </a:prstGeom>
          <a:noFill/>
          <a:ln>
            <a:miter lim="800000"/>
            <a:headEnd/>
            <a:tailEnd/>
          </a:ln>
        </p:spPr>
        <p:txBody>
          <a:bodyPr lIns="0" tIns="0" rIns="0" bIns="0">
            <a:spAutoFit/>
          </a:bodyPr>
          <a:lstStyle/>
          <a:p>
            <a:pPr marL="197441" indent="-197441">
              <a:lnSpc>
                <a:spcPct val="97000"/>
              </a:lnSpc>
              <a:spcBef>
                <a:spcPct val="0"/>
              </a:spcBef>
              <a:buSzPct val="45000"/>
              <a:tabLst>
                <a:tab pos="662007" algn="l"/>
                <a:tab pos="1324013" algn="l"/>
                <a:tab pos="1986020" algn="l"/>
                <a:tab pos="2648026" algn="l"/>
                <a:tab pos="3310033" algn="l"/>
                <a:tab pos="3972039" algn="l"/>
                <a:tab pos="4634046" algn="l"/>
              </a:tabLst>
            </a:pPr>
            <a:r>
              <a:rPr lang="en-GB" smtClean="0">
                <a:latin typeface="Arial" charset="0"/>
                <a:ea typeface="Gothic" charset="0"/>
                <a:cs typeface="Gothic" charset="0"/>
              </a:rPr>
              <a:t>Figure 1 Screening, Eligibility, and Enrollment of Children with Pneumonia. A total of 2354 children had chest radiographs that met the radiographic inclusion criteria of consolidation, infiltrate, or effusion. One child had only a computed tomographic (CT) scan available that met the criteria for radiographic evidence of pneumonia. A total of 3 children did not have evidence of pneumonia on the basis of chest radiography but did have evidence of pneumonia on the basis of available CT scans. A total of 99% of the radiographs were obtained within 48 hours before or after admission.</a:t>
            </a:r>
            <a:endParaRPr lang="en-GB" dirty="0">
              <a:latin typeface="Arial" charset="0"/>
              <a:ea typeface="Gothic" charset="0"/>
              <a:cs typeface="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81125" y="930275"/>
            <a:ext cx="4246563" cy="3186113"/>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069602" y="4425181"/>
            <a:ext cx="4876925" cy="5732851"/>
          </a:xfrm>
          <a:prstGeom prst="rect">
            <a:avLst/>
          </a:prstGeom>
          <a:noFill/>
          <a:ln>
            <a:miter lim="800000"/>
            <a:headEnd/>
            <a:tailEnd/>
          </a:ln>
        </p:spPr>
        <p:txBody>
          <a:bodyPr lIns="0" tIns="0" rIns="0" bIns="0">
            <a:spAutoFit/>
          </a:bodyPr>
          <a:lstStyle/>
          <a:p>
            <a:pPr marL="197441" indent="-197441">
              <a:lnSpc>
                <a:spcPct val="97000"/>
              </a:lnSpc>
              <a:spcBef>
                <a:spcPct val="0"/>
              </a:spcBef>
              <a:buSzPct val="45000"/>
              <a:tabLst>
                <a:tab pos="662007" algn="l"/>
                <a:tab pos="1324013" algn="l"/>
                <a:tab pos="1986020" algn="l"/>
                <a:tab pos="2648026" algn="l"/>
                <a:tab pos="3310033" algn="l"/>
                <a:tab pos="3972039" algn="l"/>
                <a:tab pos="4634046" algn="l"/>
              </a:tabLst>
            </a:pPr>
            <a:r>
              <a:rPr lang="en-GB" smtClean="0">
                <a:latin typeface="Arial" charset="0"/>
                <a:ea typeface="Gothic" charset="0"/>
                <a:cs typeface="Gothic" charset="0"/>
              </a:rPr>
              <a:t>Figure 2 Pathogens Detected in U.S. Children with Community-Acquired Pneumonia Requiring Hospitalization. Panel A shows the proportion of pathogen types detected from January 1, 2010, through June 30, 2012, among 2222 hospitalized children with radiographic evidence of pneumonia who had blood samples or pleural fluid available for bacterial culture or real-time polymerase-chain-reaction (PCR) assays or endotracheal aspirate or bronchoalveolar-lavage specimens available for bacterial culture and who also had nasopharyngeal or oropharyngeal swabs available for viral and atypical bacterial PCR assay or available viral serologic results. A total of 4 patients had more than one bacterial pathogen without a virus detected. Panel B shows the numbers (above the bars) and percentages of all children in whom a specific pathogen was detected. Among 2222 patients who had available tests for the detection of bacterial and viral pathogens, 1802 were found to have a viral or bacterial pathogen (or both). Because more than 1 pathogen could be detected in a patient, there were a total of 2533 pathogens detected. A total of 88 pathogens other than those listed here were detected in 81 children, including </a:t>
            </a:r>
            <a:r>
              <a:rPr lang="en-GB" i="1" smtClean="0">
                <a:latin typeface="Arial" charset="0"/>
                <a:ea typeface="Gothic" charset="0"/>
                <a:cs typeface="Gothic" charset="0"/>
              </a:rPr>
              <a:t>Staphylococcus aureus</a:t>
            </a:r>
            <a:r>
              <a:rPr lang="en-GB" smtClean="0">
                <a:latin typeface="Arial" charset="0"/>
                <a:ea typeface="Gothic" charset="0"/>
                <a:cs typeface="Gothic" charset="0"/>
              </a:rPr>
              <a:t> (in 22 children, of whom 17 had methicillin-resistant </a:t>
            </a:r>
            <a:r>
              <a:rPr lang="en-GB" i="1" smtClean="0">
                <a:latin typeface="Arial" charset="0"/>
                <a:ea typeface="Gothic" charset="0"/>
                <a:cs typeface="Gothic" charset="0"/>
              </a:rPr>
              <a:t>S. aureus</a:t>
            </a:r>
            <a:r>
              <a:rPr lang="en-GB" smtClean="0">
                <a:latin typeface="Arial" charset="0"/>
                <a:ea typeface="Gothic" charset="0"/>
                <a:cs typeface="Gothic" charset="0"/>
              </a:rPr>
              <a:t> and 5 had methicillin-susceptible </a:t>
            </a:r>
            <a:r>
              <a:rPr lang="en-GB" i="1" smtClean="0">
                <a:latin typeface="Arial" charset="0"/>
                <a:ea typeface="Gothic" charset="0"/>
                <a:cs typeface="Gothic" charset="0"/>
              </a:rPr>
              <a:t>S. aureus</a:t>
            </a:r>
            <a:r>
              <a:rPr lang="en-GB" smtClean="0">
                <a:latin typeface="Arial" charset="0"/>
                <a:ea typeface="Gothic" charset="0"/>
                <a:cs typeface="Gothic" charset="0"/>
              </a:rPr>
              <a:t>), </a:t>
            </a:r>
            <a:r>
              <a:rPr lang="en-GB" i="1" smtClean="0">
                <a:latin typeface="Arial" charset="0"/>
                <a:ea typeface="Gothic" charset="0"/>
                <a:cs typeface="Gothic" charset="0"/>
              </a:rPr>
              <a:t>Streptococcus pyogenes</a:t>
            </a:r>
            <a:r>
              <a:rPr lang="en-GB" smtClean="0">
                <a:latin typeface="Arial" charset="0"/>
                <a:ea typeface="Gothic" charset="0"/>
                <a:cs typeface="Gothic" charset="0"/>
              </a:rPr>
              <a:t> (in 16), viridans streptococci (in 14), </a:t>
            </a:r>
            <a:r>
              <a:rPr lang="en-GB" i="1" smtClean="0">
                <a:latin typeface="Arial" charset="0"/>
                <a:ea typeface="Gothic" charset="0"/>
                <a:cs typeface="Gothic" charset="0"/>
              </a:rPr>
              <a:t>Chlamydophila pneumoniae</a:t>
            </a:r>
            <a:r>
              <a:rPr lang="en-GB" smtClean="0">
                <a:latin typeface="Arial" charset="0"/>
                <a:ea typeface="Gothic" charset="0"/>
                <a:cs typeface="Gothic" charset="0"/>
              </a:rPr>
              <a:t> (in 12), </a:t>
            </a:r>
            <a:r>
              <a:rPr lang="en-GB" i="1" smtClean="0">
                <a:latin typeface="Arial" charset="0"/>
                <a:ea typeface="Gothic" charset="0"/>
                <a:cs typeface="Gothic" charset="0"/>
              </a:rPr>
              <a:t>Haemophilus influenzae</a:t>
            </a:r>
            <a:r>
              <a:rPr lang="en-GB" smtClean="0">
                <a:latin typeface="Arial" charset="0"/>
                <a:ea typeface="Gothic" charset="0"/>
                <a:cs typeface="Gothic" charset="0"/>
              </a:rPr>
              <a:t> (in 9), other gram-negative bacteria (in 9), other streptococcus species (in 4), and histoplasma (in 2). Darker shading in the bar graph in Panel B indicates that only the single pathogen was detected, and lighter shading indicates the pathogen was detected in combination with at least one other pathogen. AdV denotes adenovirus, CoV coronavirus, Flu influenza A or B virus, HMPV human metapneumovirus, HRV human rhinovirus, PIV parainfluenza virus, and RSV respiratory syncytial virus. Panel C shows the proportions of pathogens detected, according to age group.</a:t>
            </a:r>
            <a:endParaRPr lang="en-GB" dirty="0">
              <a:latin typeface="Arial" charset="0"/>
              <a:ea typeface="Gothic" charset="0"/>
              <a:cs typeface="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81125" y="930275"/>
            <a:ext cx="4246563" cy="3186113"/>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069602" y="4425181"/>
            <a:ext cx="4876925" cy="537455"/>
          </a:xfrm>
          <a:prstGeom prst="rect">
            <a:avLst/>
          </a:prstGeom>
          <a:noFill/>
          <a:ln>
            <a:miter lim="800000"/>
            <a:headEnd/>
            <a:tailEnd/>
          </a:ln>
        </p:spPr>
        <p:txBody>
          <a:bodyPr lIns="0" tIns="0" rIns="0" bIns="0">
            <a:spAutoFit/>
          </a:bodyPr>
          <a:lstStyle/>
          <a:p>
            <a:pPr marL="197441" indent="-197441">
              <a:lnSpc>
                <a:spcPct val="97000"/>
              </a:lnSpc>
              <a:spcBef>
                <a:spcPct val="0"/>
              </a:spcBef>
              <a:buSzPct val="45000"/>
              <a:tabLst>
                <a:tab pos="662007" algn="l"/>
                <a:tab pos="1324013" algn="l"/>
                <a:tab pos="1986020" algn="l"/>
                <a:tab pos="2648026" algn="l"/>
                <a:tab pos="3310033" algn="l"/>
                <a:tab pos="3972039" algn="l"/>
                <a:tab pos="4634046" algn="l"/>
              </a:tabLst>
            </a:pPr>
            <a:r>
              <a:rPr lang="en-GB" smtClean="0">
                <a:latin typeface="Arial" charset="0"/>
                <a:ea typeface="Gothic" charset="0"/>
                <a:cs typeface="Gothic" charset="0"/>
              </a:rPr>
              <a:t>Figure 3 Pathogens Detected, According to Month and Year, in U.S. Children with Community-Acquired Pneumonia Requiring Hospitalization, January 1, 2010, through June 30, 2012.</a:t>
            </a:r>
            <a:endParaRPr lang="en-GB" dirty="0">
              <a:latin typeface="Arial" charset="0"/>
              <a:ea typeface="Gothic" charset="0"/>
              <a:cs typeface="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81125" y="930275"/>
            <a:ext cx="4246563" cy="3186113"/>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069602" y="4425181"/>
            <a:ext cx="4876925" cy="358303"/>
          </a:xfrm>
          <a:prstGeom prst="rect">
            <a:avLst/>
          </a:prstGeom>
          <a:noFill/>
          <a:ln>
            <a:miter lim="800000"/>
            <a:headEnd/>
            <a:tailEnd/>
          </a:ln>
        </p:spPr>
        <p:txBody>
          <a:bodyPr lIns="0" tIns="0" rIns="0" bIns="0">
            <a:spAutoFit/>
          </a:bodyPr>
          <a:lstStyle/>
          <a:p>
            <a:pPr marL="197441" indent="-197441">
              <a:lnSpc>
                <a:spcPct val="97000"/>
              </a:lnSpc>
              <a:spcBef>
                <a:spcPct val="0"/>
              </a:spcBef>
              <a:buSzPct val="45000"/>
              <a:tabLst>
                <a:tab pos="662007" algn="l"/>
                <a:tab pos="1324013" algn="l"/>
                <a:tab pos="1986020" algn="l"/>
                <a:tab pos="2648026" algn="l"/>
                <a:tab pos="3310033" algn="l"/>
                <a:tab pos="3972039" algn="l"/>
                <a:tab pos="4634046" algn="l"/>
              </a:tabLst>
            </a:pPr>
            <a:r>
              <a:rPr lang="en-GB" smtClean="0">
                <a:latin typeface="Arial" charset="0"/>
                <a:ea typeface="Gothic" charset="0"/>
                <a:cs typeface="Gothic" charset="0"/>
              </a:rPr>
              <a:t>Table 1 Characteristics of Children with Community-Acquired Pneumonia Requiring Hospitalization.</a:t>
            </a:r>
            <a:endParaRPr lang="en-GB" dirty="0">
              <a:latin typeface="Arial" charset="0"/>
              <a:ea typeface="Gothic" charset="0"/>
              <a:cs typeface="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81125" y="930275"/>
            <a:ext cx="4246563" cy="3186113"/>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069602" y="4425181"/>
            <a:ext cx="4876925" cy="537455"/>
          </a:xfrm>
          <a:prstGeom prst="rect">
            <a:avLst/>
          </a:prstGeom>
          <a:noFill/>
          <a:ln>
            <a:miter lim="800000"/>
            <a:headEnd/>
            <a:tailEnd/>
          </a:ln>
        </p:spPr>
        <p:txBody>
          <a:bodyPr lIns="0" tIns="0" rIns="0" bIns="0">
            <a:spAutoFit/>
          </a:bodyPr>
          <a:lstStyle/>
          <a:p>
            <a:pPr marL="197441" indent="-197441">
              <a:lnSpc>
                <a:spcPct val="97000"/>
              </a:lnSpc>
              <a:spcBef>
                <a:spcPct val="0"/>
              </a:spcBef>
              <a:buSzPct val="45000"/>
              <a:tabLst>
                <a:tab pos="662007" algn="l"/>
                <a:tab pos="1324013" algn="l"/>
                <a:tab pos="1986020" algn="l"/>
                <a:tab pos="2648026" algn="l"/>
                <a:tab pos="3310033" algn="l"/>
                <a:tab pos="3972039" algn="l"/>
                <a:tab pos="4634046" algn="l"/>
              </a:tabLst>
            </a:pPr>
            <a:r>
              <a:rPr lang="en-GB" smtClean="0">
                <a:latin typeface="Arial" charset="0"/>
                <a:ea typeface="Gothic" charset="0"/>
                <a:cs typeface="Gothic" charset="0"/>
              </a:rPr>
              <a:t>Table 2 Estimated Annual Incidence Rates of Hospitalization for Community-Acquired Pneumonia, According to Year of Study, Study Site, Age Group, and Pathogen Detected.</a:t>
            </a:r>
            <a:endParaRPr lang="en-GB" dirty="0">
              <a:latin typeface="Arial" charset="0"/>
              <a:ea typeface="Gothic" charset="0"/>
              <a:cs typeface="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1381125" y="930275"/>
            <a:ext cx="4246563" cy="3186113"/>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069602" y="4425181"/>
            <a:ext cx="4876925" cy="3537504"/>
          </a:xfrm>
          <a:prstGeom prst="rect">
            <a:avLst/>
          </a:prstGeom>
          <a:noFill/>
          <a:ln>
            <a:miter lim="800000"/>
            <a:headEnd/>
            <a:tailEnd/>
          </a:ln>
        </p:spPr>
        <p:txBody>
          <a:bodyPr wrap="none" anchor="ct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p:nvPr userDrawn="1"/>
        </p:nvSpPr>
        <p:spPr bwMode="white">
          <a:xfrm>
            <a:off x="0" y="0"/>
            <a:ext cx="9144000" cy="1608138"/>
          </a:xfrm>
          <a:prstGeom prst="rect">
            <a:avLst/>
          </a:prstGeom>
          <a:gradFill>
            <a:gsLst>
              <a:gs pos="0">
                <a:schemeClr val="accent2">
                  <a:lumMod val="30000"/>
                  <a:lumOff val="70000"/>
                  <a:alpha val="30000"/>
                </a:schemeClr>
              </a:gs>
              <a:gs pos="100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9620" b="9456"/>
          <a:stretch/>
        </p:blipFill>
        <p:spPr bwMode="ltGray">
          <a:xfrm>
            <a:off x="5011797" y="2758868"/>
            <a:ext cx="4132203" cy="4099132"/>
          </a:xfrm>
          <a:prstGeom prst="rect">
            <a:avLst/>
          </a:prstGeom>
        </p:spPr>
      </p:pic>
      <p:sp>
        <p:nvSpPr>
          <p:cNvPr id="2" name="Title 1"/>
          <p:cNvSpPr>
            <a:spLocks noGrp="1"/>
          </p:cNvSpPr>
          <p:nvPr>
            <p:ph type="ctrTitle" hasCustomPrompt="1"/>
          </p:nvPr>
        </p:nvSpPr>
        <p:spPr>
          <a:xfrm>
            <a:off x="273050" y="1958975"/>
            <a:ext cx="5354638" cy="1470025"/>
          </a:xfrm>
        </p:spPr>
        <p:txBody>
          <a:bodyPr/>
          <a:lstStyle>
            <a:lvl1pPr>
              <a:defRPr>
                <a:solidFill>
                  <a:schemeClr val="accent6">
                    <a:lumMod val="60000"/>
                    <a:lumOff val="40000"/>
                  </a:schemeClr>
                </a:solidFill>
              </a:defRPr>
            </a:lvl1pPr>
          </a:lstStyle>
          <a:p>
            <a:r>
              <a:rPr lang="en-US" dirty="0" smtClean="0"/>
              <a:t>Presentation Title Here</a:t>
            </a:r>
            <a:br>
              <a:rPr lang="en-US" dirty="0" smtClean="0"/>
            </a:br>
            <a:r>
              <a:rPr lang="en-US" dirty="0" smtClean="0"/>
              <a:t>Two Lines are Best</a:t>
            </a:r>
            <a:endParaRPr lang="en-US" dirty="0"/>
          </a:p>
        </p:txBody>
      </p:sp>
      <p:sp>
        <p:nvSpPr>
          <p:cNvPr id="3" name="Subtitle 2"/>
          <p:cNvSpPr>
            <a:spLocks noGrp="1"/>
          </p:cNvSpPr>
          <p:nvPr>
            <p:ph type="subTitle" idx="1"/>
          </p:nvPr>
        </p:nvSpPr>
        <p:spPr>
          <a:xfrm>
            <a:off x="273050" y="3692769"/>
            <a:ext cx="4298949" cy="1752600"/>
          </a:xfrm>
        </p:spPr>
        <p:txBody>
          <a:bodyPr/>
          <a:lstStyle>
            <a:lvl1pPr marL="0" indent="0" algn="l">
              <a:buNone/>
              <a:defRPr>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9" descr="Lurie_R_RGB.png"/>
          <p:cNvPicPr>
            <a:picLocks noChangeAspect="1"/>
          </p:cNvPicPr>
          <p:nvPr userDrawn="1"/>
        </p:nvPicPr>
        <p:blipFill>
          <a:blip r:embed="rId3" cstate="print"/>
          <a:stretch>
            <a:fillRect/>
          </a:stretch>
        </p:blipFill>
        <p:spPr>
          <a:xfrm>
            <a:off x="4142182" y="-147640"/>
            <a:ext cx="5167863" cy="1728789"/>
          </a:xfrm>
          <a:prstGeom prst="rect">
            <a:avLst/>
          </a:prstGeom>
        </p:spPr>
      </p:pic>
    </p:spTree>
    <p:extLst>
      <p:ext uri="{BB962C8B-B14F-4D97-AF65-F5344CB8AC3E}">
        <p14:creationId xmlns:p14="http://schemas.microsoft.com/office/powerpoint/2010/main" val="359766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A04C45C-EEE3-41C4-9EC5-D358FEAE28D9}" type="slidenum">
              <a:rPr lang="en-US" smtClean="0"/>
              <a:pPr/>
              <a:t>‹#›</a:t>
            </a:fld>
            <a:endParaRPr lang="en-US"/>
          </a:p>
        </p:txBody>
      </p:sp>
    </p:spTree>
    <p:extLst>
      <p:ext uri="{BB962C8B-B14F-4D97-AF65-F5344CB8AC3E}">
        <p14:creationId xmlns:p14="http://schemas.microsoft.com/office/powerpoint/2010/main" val="415081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8138"/>
            <a:ext cx="2057400" cy="45180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0A04C45C-EEE3-41C4-9EC5-D358FEAE28D9}" type="slidenum">
              <a:rPr lang="en-US" smtClean="0"/>
              <a:pPr/>
              <a:t>‹#›</a:t>
            </a:fld>
            <a:endParaRPr lang="en-US"/>
          </a:p>
        </p:txBody>
      </p:sp>
    </p:spTree>
    <p:extLst>
      <p:ext uri="{BB962C8B-B14F-4D97-AF65-F5344CB8AC3E}">
        <p14:creationId xmlns:p14="http://schemas.microsoft.com/office/powerpoint/2010/main" val="121384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Interior Slides; 36 </a:t>
            </a:r>
            <a:r>
              <a:rPr lang="en-US" dirty="0" err="1" smtClean="0"/>
              <a:t>pt</a:t>
            </a:r>
            <a:r>
              <a:rPr lang="en-US" dirty="0" smtClean="0"/>
              <a:t> type, keep to one line if possible</a:t>
            </a:r>
            <a:endParaRPr lang="en-US" dirty="0"/>
          </a:p>
        </p:txBody>
      </p:sp>
      <p:sp>
        <p:nvSpPr>
          <p:cNvPr id="3" name="Content Placeholder 2"/>
          <p:cNvSpPr>
            <a:spLocks noGrp="1"/>
          </p:cNvSpPr>
          <p:nvPr>
            <p:ph idx="1"/>
          </p:nvPr>
        </p:nvSpPr>
        <p:spPr/>
        <p:txBody>
          <a:bodyPr/>
          <a:lstStyle>
            <a:lvl5pPr>
              <a:defRPr/>
            </a:lvl5pPr>
            <a:lvl6pPr marL="1143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5"/>
          <p:cNvSpPr>
            <a:spLocks noGrp="1"/>
          </p:cNvSpPr>
          <p:nvPr>
            <p:ph type="sldNum" sz="quarter" idx="12"/>
          </p:nvPr>
        </p:nvSpPr>
        <p:spPr/>
        <p:txBody>
          <a:bodyPr/>
          <a:lstStyle/>
          <a:p>
            <a:fld id="{0A04C45C-EEE3-41C4-9EC5-D358FEAE28D9}" type="slidenum">
              <a:rPr lang="en-US" smtClean="0"/>
              <a:pPr/>
              <a:t>‹#›</a:t>
            </a:fld>
            <a:endParaRPr lang="en-US"/>
          </a:p>
        </p:txBody>
      </p:sp>
    </p:spTree>
    <p:extLst>
      <p:ext uri="{BB962C8B-B14F-4D97-AF65-F5344CB8AC3E}">
        <p14:creationId xmlns:p14="http://schemas.microsoft.com/office/powerpoint/2010/main" val="264295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3049" y="2747962"/>
            <a:ext cx="4773736" cy="1362075"/>
          </a:xfrm>
        </p:spPr>
        <p:txBody>
          <a:bodyPr anchor="b">
            <a:noAutofit/>
          </a:bodyPr>
          <a:lstStyle>
            <a:lvl1pPr algn="l">
              <a:defRPr sz="3600" b="0" cap="none">
                <a:solidFill>
                  <a:schemeClr val="accent6">
                    <a:lumMod val="60000"/>
                    <a:lumOff val="40000"/>
                  </a:schemeClr>
                </a:solidFill>
              </a:defRPr>
            </a:lvl1pPr>
          </a:lstStyle>
          <a:p>
            <a:r>
              <a:rPr lang="en-US" dirty="0" smtClean="0"/>
              <a:t>Divider Slide</a:t>
            </a:r>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9620" b="9456"/>
          <a:stretch/>
        </p:blipFill>
        <p:spPr bwMode="ltGray">
          <a:xfrm>
            <a:off x="5011797" y="2758868"/>
            <a:ext cx="4132203" cy="4099132"/>
          </a:xfrm>
          <a:prstGeom prst="rect">
            <a:avLst/>
          </a:prstGeom>
        </p:spPr>
      </p:pic>
      <p:pic>
        <p:nvPicPr>
          <p:cNvPr id="5" name="Picture 4" descr="Lurie_R_RGB.png"/>
          <p:cNvPicPr>
            <a:picLocks noChangeAspect="1"/>
          </p:cNvPicPr>
          <p:nvPr userDrawn="1"/>
        </p:nvPicPr>
        <p:blipFill>
          <a:blip r:embed="rId3" cstate="print"/>
          <a:stretch>
            <a:fillRect/>
          </a:stretch>
        </p:blipFill>
        <p:spPr>
          <a:xfrm>
            <a:off x="6597662" y="-138113"/>
            <a:ext cx="2677638" cy="895742"/>
          </a:xfrm>
          <a:prstGeom prst="rect">
            <a:avLst/>
          </a:prstGeom>
        </p:spPr>
      </p:pic>
    </p:spTree>
    <p:extLst>
      <p:ext uri="{BB962C8B-B14F-4D97-AF65-F5344CB8AC3E}">
        <p14:creationId xmlns:p14="http://schemas.microsoft.com/office/powerpoint/2010/main" val="2598108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dirty="0" smtClean="0"/>
              <a:t>Two Column Layout</a:t>
            </a:r>
            <a:endParaRPr lang="en-US" dirty="0"/>
          </a:p>
        </p:txBody>
      </p:sp>
      <p:sp>
        <p:nvSpPr>
          <p:cNvPr id="3" name="Content Placeholder 2"/>
          <p:cNvSpPr>
            <a:spLocks noGrp="1"/>
          </p:cNvSpPr>
          <p:nvPr>
            <p:ph sz="half" idx="1"/>
          </p:nvPr>
        </p:nvSpPr>
        <p:spPr>
          <a:xfrm>
            <a:off x="273050" y="1600200"/>
            <a:ext cx="4224528" cy="4525963"/>
          </a:xfrm>
        </p:spPr>
        <p:txBody>
          <a:bodyPr>
            <a:noAutofit/>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224528" cy="4525963"/>
          </a:xfrm>
        </p:spPr>
        <p:txBody>
          <a:bodyPr>
            <a:noAutofit/>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0A04C45C-EEE3-41C4-9EC5-D358FEAE28D9}" type="slidenum">
              <a:rPr lang="en-US" smtClean="0"/>
              <a:pPr/>
              <a:t>‹#›</a:t>
            </a:fld>
            <a:endParaRPr lang="en-US"/>
          </a:p>
        </p:txBody>
      </p:sp>
    </p:spTree>
    <p:extLst>
      <p:ext uri="{BB962C8B-B14F-4D97-AF65-F5344CB8AC3E}">
        <p14:creationId xmlns:p14="http://schemas.microsoft.com/office/powerpoint/2010/main" val="92534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2" name="Rectangle 11"/>
          <p:cNvSpPr/>
          <p:nvPr userDrawn="1"/>
        </p:nvSpPr>
        <p:spPr bwMode="white">
          <a:xfrm>
            <a:off x="0" y="0"/>
            <a:ext cx="9144000" cy="1310054"/>
          </a:xfrm>
          <a:prstGeom prst="rect">
            <a:avLst/>
          </a:prstGeom>
          <a:gradFill>
            <a:gsLst>
              <a:gs pos="0">
                <a:schemeClr val="accent2">
                  <a:lumMod val="30000"/>
                  <a:lumOff val="70000"/>
                  <a:alpha val="30000"/>
                </a:schemeClr>
              </a:gs>
              <a:gs pos="100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hasCustomPrompt="1"/>
          </p:nvPr>
        </p:nvSpPr>
        <p:spPr/>
        <p:txBody>
          <a:bodyPr/>
          <a:lstStyle>
            <a:lvl1pPr>
              <a:defRPr baseline="0"/>
            </a:lvl1pPr>
          </a:lstStyle>
          <a:p>
            <a:r>
              <a:rPr lang="en-US" dirty="0" smtClean="0"/>
              <a:t>Two Column Layout for Imagery</a:t>
            </a:r>
            <a:endParaRPr lang="en-US" dirty="0"/>
          </a:p>
        </p:txBody>
      </p:sp>
      <p:sp>
        <p:nvSpPr>
          <p:cNvPr id="4" name="Content Placeholder 3"/>
          <p:cNvSpPr>
            <a:spLocks noGrp="1"/>
          </p:cNvSpPr>
          <p:nvPr>
            <p:ph sz="half" idx="2" hasCustomPrompt="1"/>
          </p:nvPr>
        </p:nvSpPr>
        <p:spPr>
          <a:xfrm>
            <a:off x="273050" y="1600199"/>
            <a:ext cx="4224528" cy="4526280"/>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add text or use icons below for other content</a:t>
            </a:r>
            <a:endParaRPr lang="en-US" dirty="0"/>
          </a:p>
        </p:txBody>
      </p:sp>
      <p:sp>
        <p:nvSpPr>
          <p:cNvPr id="6" name="Content Placeholder 5"/>
          <p:cNvSpPr>
            <a:spLocks noGrp="1"/>
          </p:cNvSpPr>
          <p:nvPr>
            <p:ph sz="quarter" idx="4" hasCustomPrompt="1"/>
          </p:nvPr>
        </p:nvSpPr>
        <p:spPr>
          <a:xfrm>
            <a:off x="4653817" y="1600199"/>
            <a:ext cx="4215384" cy="4526280"/>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add text or use icons below for other content</a:t>
            </a:r>
            <a:endParaRPr lang="en-US" dirty="0"/>
          </a:p>
        </p:txBody>
      </p:sp>
      <p:sp>
        <p:nvSpPr>
          <p:cNvPr id="9" name="Slide Number Placeholder 8"/>
          <p:cNvSpPr>
            <a:spLocks noGrp="1"/>
          </p:cNvSpPr>
          <p:nvPr>
            <p:ph type="sldNum" sz="quarter" idx="12"/>
          </p:nvPr>
        </p:nvSpPr>
        <p:spPr/>
        <p:txBody>
          <a:bodyPr/>
          <a:lstStyle/>
          <a:p>
            <a:fld id="{0A04C45C-EEE3-41C4-9EC5-D358FEAE28D9}" type="slidenum">
              <a:rPr lang="en-US" smtClean="0"/>
              <a:pPr/>
              <a:t>‹#›</a:t>
            </a:fld>
            <a:endParaRPr lang="en-US"/>
          </a:p>
        </p:txBody>
      </p:sp>
      <p:pic>
        <p:nvPicPr>
          <p:cNvPr id="8" name="Picture 7" descr="Lurie_R_RGB.png"/>
          <p:cNvPicPr>
            <a:picLocks noChangeAspect="1"/>
          </p:cNvPicPr>
          <p:nvPr userDrawn="1"/>
        </p:nvPicPr>
        <p:blipFill>
          <a:blip r:embed="rId2" cstate="print"/>
          <a:stretch>
            <a:fillRect/>
          </a:stretch>
        </p:blipFill>
        <p:spPr>
          <a:xfrm>
            <a:off x="6597662" y="-138113"/>
            <a:ext cx="2677638" cy="895742"/>
          </a:xfrm>
          <a:prstGeom prst="rect">
            <a:avLst/>
          </a:prstGeom>
        </p:spPr>
      </p:pic>
    </p:spTree>
    <p:extLst>
      <p:ext uri="{BB962C8B-B14F-4D97-AF65-F5344CB8AC3E}">
        <p14:creationId xmlns:p14="http://schemas.microsoft.com/office/powerpoint/2010/main" val="407531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Title-Only Layout </a:t>
            </a:r>
            <a:br>
              <a:rPr lang="en-US" dirty="0" smtClean="0"/>
            </a:br>
            <a:r>
              <a:rPr lang="en-US" dirty="0" smtClean="0"/>
              <a:t>for off-format content</a:t>
            </a:r>
            <a:endParaRPr lang="en-US" dirty="0"/>
          </a:p>
        </p:txBody>
      </p:sp>
      <p:sp>
        <p:nvSpPr>
          <p:cNvPr id="5" name="Slide Number Placeholder 4"/>
          <p:cNvSpPr>
            <a:spLocks noGrp="1"/>
          </p:cNvSpPr>
          <p:nvPr>
            <p:ph type="sldNum" sz="quarter" idx="12"/>
          </p:nvPr>
        </p:nvSpPr>
        <p:spPr/>
        <p:txBody>
          <a:bodyPr/>
          <a:lstStyle/>
          <a:p>
            <a:fld id="{0A04C45C-EEE3-41C4-9EC5-D358FEAE28D9}" type="slidenum">
              <a:rPr lang="en-US" smtClean="0"/>
              <a:pPr/>
              <a:t>‹#›</a:t>
            </a:fld>
            <a:endParaRPr lang="en-US"/>
          </a:p>
        </p:txBody>
      </p:sp>
    </p:spTree>
    <p:extLst>
      <p:ext uri="{BB962C8B-B14F-4D97-AF65-F5344CB8AC3E}">
        <p14:creationId xmlns:p14="http://schemas.microsoft.com/office/powerpoint/2010/main" val="2224388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A04C45C-EEE3-41C4-9EC5-D358FEAE28D9}" type="slidenum">
              <a:rPr lang="en-US" smtClean="0"/>
              <a:pPr/>
              <a:t>‹#›</a:t>
            </a:fld>
            <a:endParaRPr lang="en-US"/>
          </a:p>
        </p:txBody>
      </p:sp>
      <p:sp>
        <p:nvSpPr>
          <p:cNvPr id="3" name="Rectangle 2"/>
          <p:cNvSpPr/>
          <p:nvPr userDrawn="1"/>
        </p:nvSpPr>
        <p:spPr bwMode="white">
          <a:xfrm>
            <a:off x="0" y="0"/>
            <a:ext cx="9144000" cy="1310054"/>
          </a:xfrm>
          <a:prstGeom prst="rect">
            <a:avLst/>
          </a:prstGeom>
          <a:gradFill>
            <a:gsLst>
              <a:gs pos="0">
                <a:schemeClr val="accent2">
                  <a:alpha val="65000"/>
                </a:schemeClr>
              </a:gs>
              <a:gs pos="100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574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userDrawn="1"/>
        </p:nvSpPr>
        <p:spPr bwMode="white">
          <a:xfrm>
            <a:off x="0" y="0"/>
            <a:ext cx="9144000" cy="1310054"/>
          </a:xfrm>
          <a:prstGeom prst="rect">
            <a:avLst/>
          </a:prstGeom>
          <a:gradFill>
            <a:gsLst>
              <a:gs pos="0">
                <a:schemeClr val="accent2">
                  <a:lumMod val="30000"/>
                  <a:lumOff val="70000"/>
                  <a:alpha val="30000"/>
                </a:schemeClr>
              </a:gs>
              <a:gs pos="100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457200" y="750730"/>
            <a:ext cx="3008313" cy="1162050"/>
          </a:xfrm>
        </p:spPr>
        <p:txBody>
          <a:bodyPr anchor="b">
            <a:noAutofit/>
          </a:bodyPr>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750730"/>
            <a:ext cx="5111750" cy="5853113"/>
          </a:xfrm>
        </p:spPr>
        <p:txBody>
          <a:bodyPr>
            <a:noAutofit/>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912780"/>
            <a:ext cx="3008313"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0A04C45C-EEE3-41C4-9EC5-D358FEAE28D9}" type="slidenum">
              <a:rPr lang="en-US" smtClean="0"/>
              <a:pPr/>
              <a:t>‹#›</a:t>
            </a:fld>
            <a:endParaRPr lang="en-US"/>
          </a:p>
        </p:txBody>
      </p:sp>
      <p:pic>
        <p:nvPicPr>
          <p:cNvPr id="10" name="Picture 9" descr="Lurie_R_RGB.png"/>
          <p:cNvPicPr>
            <a:picLocks noChangeAspect="1"/>
          </p:cNvPicPr>
          <p:nvPr userDrawn="1"/>
        </p:nvPicPr>
        <p:blipFill>
          <a:blip r:embed="rId2" cstate="print"/>
          <a:stretch>
            <a:fillRect/>
          </a:stretch>
        </p:blipFill>
        <p:spPr>
          <a:xfrm>
            <a:off x="6597662" y="-138113"/>
            <a:ext cx="2677638" cy="895742"/>
          </a:xfrm>
          <a:prstGeom prst="rect">
            <a:avLst/>
          </a:prstGeom>
        </p:spPr>
      </p:pic>
    </p:spTree>
    <p:extLst>
      <p:ext uri="{BB962C8B-B14F-4D97-AF65-F5344CB8AC3E}">
        <p14:creationId xmlns:p14="http://schemas.microsoft.com/office/powerpoint/2010/main" val="309003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305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7305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7305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0A04C45C-EEE3-41C4-9EC5-D358FEAE28D9}" type="slidenum">
              <a:rPr lang="en-US" smtClean="0"/>
              <a:pPr/>
              <a:t>‹#›</a:t>
            </a:fld>
            <a:endParaRPr lang="en-US"/>
          </a:p>
        </p:txBody>
      </p:sp>
    </p:spTree>
    <p:extLst>
      <p:ext uri="{BB962C8B-B14F-4D97-AF65-F5344CB8AC3E}">
        <p14:creationId xmlns:p14="http://schemas.microsoft.com/office/powerpoint/2010/main" val="3248737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4" name="Rectangle 13"/>
          <p:cNvSpPr/>
          <p:nvPr userDrawn="1"/>
        </p:nvSpPr>
        <p:spPr bwMode="white">
          <a:xfrm>
            <a:off x="0" y="0"/>
            <a:ext cx="9144000" cy="1310054"/>
          </a:xfrm>
          <a:prstGeom prst="rect">
            <a:avLst/>
          </a:prstGeom>
          <a:gradFill>
            <a:gsLst>
              <a:gs pos="0">
                <a:schemeClr val="accent2">
                  <a:lumMod val="30000"/>
                  <a:lumOff val="70000"/>
                  <a:alpha val="30000"/>
                </a:schemeClr>
              </a:gs>
              <a:gs pos="100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Placeholder 1"/>
          <p:cNvSpPr>
            <a:spLocks noGrp="1"/>
          </p:cNvSpPr>
          <p:nvPr>
            <p:ph type="title"/>
          </p:nvPr>
        </p:nvSpPr>
        <p:spPr>
          <a:xfrm>
            <a:off x="273050" y="274638"/>
            <a:ext cx="6286012" cy="947493"/>
          </a:xfrm>
          <a:prstGeom prst="rect">
            <a:avLst/>
          </a:prstGeom>
        </p:spPr>
        <p:txBody>
          <a:bodyPr vert="horz" lIns="0" tIns="0" rIns="0" bIns="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73050" y="1415562"/>
            <a:ext cx="8597900" cy="471060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 level</a:t>
            </a:r>
          </a:p>
          <a:p>
            <a:pPr lvl="8"/>
            <a:r>
              <a:rPr lang="en-US" dirty="0" smtClean="0"/>
              <a:t>Ninth level</a:t>
            </a:r>
          </a:p>
        </p:txBody>
      </p:sp>
      <p:sp>
        <p:nvSpPr>
          <p:cNvPr id="6" name="Slide Number Placeholder 5"/>
          <p:cNvSpPr>
            <a:spLocks noGrp="1"/>
          </p:cNvSpPr>
          <p:nvPr>
            <p:ph type="sldNum" sz="quarter" idx="4"/>
          </p:nvPr>
        </p:nvSpPr>
        <p:spPr>
          <a:xfrm>
            <a:off x="8458200" y="6431062"/>
            <a:ext cx="414337" cy="153888"/>
          </a:xfrm>
          <a:prstGeom prst="rect">
            <a:avLst/>
          </a:prstGeom>
        </p:spPr>
        <p:txBody>
          <a:bodyPr vert="horz" wrap="square" lIns="0" tIns="0" rIns="0" bIns="0" rtlCol="0" anchor="b">
            <a:spAutoFit/>
          </a:bodyPr>
          <a:lstStyle>
            <a:lvl1pPr algn="r">
              <a:defRPr sz="1000">
                <a:solidFill>
                  <a:schemeClr val="accent1">
                    <a:lumMod val="20000"/>
                    <a:lumOff val="80000"/>
                  </a:schemeClr>
                </a:solidFill>
              </a:defRPr>
            </a:lvl1pPr>
          </a:lstStyle>
          <a:p>
            <a:fld id="{0A04C45C-EEE3-41C4-9EC5-D358FEAE28D9}" type="slidenum">
              <a:rPr lang="en-US" smtClean="0"/>
              <a:pPr/>
              <a:t>‹#›</a:t>
            </a:fld>
            <a:endParaRPr lang="en-US" dirty="0"/>
          </a:p>
        </p:txBody>
      </p:sp>
      <p:pic>
        <p:nvPicPr>
          <p:cNvPr id="7" name="Picture 6" descr="Lurie_R_RGB.png"/>
          <p:cNvPicPr>
            <a:picLocks noChangeAspect="1"/>
          </p:cNvPicPr>
          <p:nvPr userDrawn="1"/>
        </p:nvPicPr>
        <p:blipFill>
          <a:blip r:embed="rId13" cstate="print"/>
          <a:stretch>
            <a:fillRect/>
          </a:stretch>
        </p:blipFill>
        <p:spPr>
          <a:xfrm>
            <a:off x="6597662" y="-138113"/>
            <a:ext cx="2677638" cy="895742"/>
          </a:xfrm>
          <a:prstGeom prst="rect">
            <a:avLst/>
          </a:prstGeom>
        </p:spPr>
      </p:pic>
    </p:spTree>
    <p:extLst>
      <p:ext uri="{BB962C8B-B14F-4D97-AF65-F5344CB8AC3E}">
        <p14:creationId xmlns:p14="http://schemas.microsoft.com/office/powerpoint/2010/main" val="2901255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5000"/>
        </a:lnSpc>
        <a:spcBef>
          <a:spcPct val="0"/>
        </a:spcBef>
        <a:buNone/>
        <a:defRPr sz="3600" kern="1200">
          <a:solidFill>
            <a:schemeClr val="accent6">
              <a:lumMod val="60000"/>
              <a:lumOff val="40000"/>
            </a:schemeClr>
          </a:solidFill>
          <a:latin typeface="+mj-lt"/>
          <a:ea typeface="+mj-ea"/>
          <a:cs typeface="+mj-cs"/>
        </a:defRPr>
      </a:lvl1pPr>
    </p:titleStyle>
    <p:bodyStyle>
      <a:lvl1pPr marL="228600" indent="-228600" algn="l" defTabSz="914400" rtl="0" eaLnBrk="1" latinLnBrk="0" hangingPunct="1">
        <a:lnSpc>
          <a:spcPct val="90000"/>
        </a:lnSpc>
        <a:spcBef>
          <a:spcPts val="600"/>
        </a:spcBef>
        <a:buClr>
          <a:schemeClr val="accent2"/>
        </a:buClr>
        <a:buFont typeface="Arial"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600"/>
        </a:spcBef>
        <a:buClr>
          <a:schemeClr val="accent2"/>
        </a:buClr>
        <a:buFont typeface="Tahoma"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600"/>
        </a:spcBef>
        <a:buClr>
          <a:schemeClr val="accent2"/>
        </a:buClr>
        <a:buFont typeface="Arial" pitchFamily="34" charset="0"/>
        <a:buChar char="•"/>
        <a:defRPr sz="2000" kern="1200">
          <a:solidFill>
            <a:schemeClr val="bg1"/>
          </a:solidFill>
          <a:latin typeface="+mn-lt"/>
          <a:ea typeface="+mn-ea"/>
          <a:cs typeface="+mn-cs"/>
        </a:defRPr>
      </a:lvl3pPr>
      <a:lvl4pPr marL="914400" indent="-228600" algn="l" defTabSz="914400" rtl="0" eaLnBrk="1" latinLnBrk="0" hangingPunct="1">
        <a:lnSpc>
          <a:spcPct val="90000"/>
        </a:lnSpc>
        <a:spcBef>
          <a:spcPts val="600"/>
        </a:spcBef>
        <a:buClr>
          <a:schemeClr val="accent2"/>
        </a:buClr>
        <a:buFont typeface="Tahoma" pitchFamily="34" charset="0"/>
        <a:buChar char="–"/>
        <a:defRPr sz="2000" kern="1200">
          <a:solidFill>
            <a:schemeClr val="bg1"/>
          </a:solidFill>
          <a:latin typeface="+mn-lt"/>
          <a:ea typeface="+mn-ea"/>
          <a:cs typeface="+mn-cs"/>
        </a:defRPr>
      </a:lvl4pPr>
      <a:lvl5pPr marL="1143000" indent="-228600" algn="l" defTabSz="914400" rtl="0" eaLnBrk="1" latinLnBrk="0" hangingPunct="1">
        <a:lnSpc>
          <a:spcPct val="90000"/>
        </a:lnSpc>
        <a:spcBef>
          <a:spcPts val="600"/>
        </a:spcBef>
        <a:buClr>
          <a:schemeClr val="accent2"/>
        </a:buClr>
        <a:buFont typeface="Arial" pitchFamily="34" charset="0"/>
        <a:buChar char="•"/>
        <a:defRPr sz="2000" kern="1200">
          <a:solidFill>
            <a:schemeClr val="bg1"/>
          </a:solidFill>
          <a:latin typeface="+mn-lt"/>
          <a:ea typeface="+mn-ea"/>
          <a:cs typeface="+mn-cs"/>
        </a:defRPr>
      </a:lvl5pPr>
      <a:lvl6pPr marL="1371600" indent="-228600" algn="l" defTabSz="914400" rtl="0" eaLnBrk="1" latinLnBrk="0" hangingPunct="1">
        <a:spcBef>
          <a:spcPct val="20000"/>
        </a:spcBef>
        <a:buClr>
          <a:schemeClr val="accent2"/>
        </a:buClr>
        <a:buFont typeface="Tahoma" pitchFamily="34" charset="0"/>
        <a:buChar char="–"/>
        <a:tabLst/>
        <a:defRPr sz="2000" kern="1200">
          <a:solidFill>
            <a:schemeClr val="bg1"/>
          </a:solidFill>
          <a:latin typeface="+mn-lt"/>
          <a:ea typeface="+mn-ea"/>
          <a:cs typeface="+mn-cs"/>
        </a:defRPr>
      </a:lvl6pPr>
      <a:lvl7pPr marL="16002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mn-lt"/>
          <a:ea typeface="+mn-ea"/>
          <a:cs typeface="+mn-cs"/>
        </a:defRPr>
      </a:lvl7pPr>
      <a:lvl8pPr marL="1828800" indent="-228600" algn="l" defTabSz="914400" rtl="0" eaLnBrk="1" latinLnBrk="0" hangingPunct="1">
        <a:spcBef>
          <a:spcPct val="20000"/>
        </a:spcBef>
        <a:buClr>
          <a:schemeClr val="accent2"/>
        </a:buClr>
        <a:buFont typeface="Tahoma" pitchFamily="34" charset="0"/>
        <a:buChar char="–"/>
        <a:defRPr sz="2000" kern="1200" baseline="0">
          <a:solidFill>
            <a:schemeClr val="bg1"/>
          </a:solidFill>
          <a:latin typeface="+mn-lt"/>
          <a:ea typeface="+mn-ea"/>
          <a:cs typeface="+mn-cs"/>
        </a:defRPr>
      </a:lvl8pPr>
      <a:lvl9pPr marL="20574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image" Target="http://www.aeschemunex.com/Pics200px/etest-200.jpg" TargetMode="External"/><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http://www.mayoclinicproceedings.com/images/7310/7310sym3-fig1.jpg" TargetMode="External"/><Relationship Id="rId5" Type="http://schemas.openxmlformats.org/officeDocument/2006/relationships/image" Target="../media/image24.jpeg"/><Relationship Id="rId4" Type="http://schemas.openxmlformats.org/officeDocument/2006/relationships/image" Target="http://www.mayoclinicproceedings.com/images/7310/7310sym3-fig3.jpg" TargetMode="External"/><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package" Target="../embeddings/Microsoft_Word_Document1.docx"/></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8.emf"/><Relationship Id="rId4" Type="http://schemas.openxmlformats.org/officeDocument/2006/relationships/package" Target="../embeddings/Microsoft_Word_Document2.docx"/></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0.emf"/><Relationship Id="rId4" Type="http://schemas.openxmlformats.org/officeDocument/2006/relationships/package" Target="../embeddings/Microsoft_Word_Document3.docx"/></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www.google.com/imgres?imgurl=http://www.darkdaily.com/wp-content/uploads/Nanosphere-SYSTEM_02_11.jpg&amp;imgrefurl=http://www.darkdaily.com/fda-clears-new-rapid-clinical-laboratory-test-for-market-that-reduces-time-to-answer-for-bloodstream-infections-to-two-hours-7-2-12&amp;usg=__fHhWhbl67fVUY3ch7dlEXiG1iPM=&amp;h=2718&amp;w=3822&amp;sz=2568&amp;hl=en&amp;start=1&amp;zoom=1&amp;tbnid=yFnfj8JHtYJhEM:&amp;tbnh=107&amp;tbnw=150&amp;ei=0YZzUOu0K8ibyAHtqIBw&amp;prev=/search?q=nanosphere&amp;um=1&amp;hl=en&amp;sa=N&amp;imgrefurl=http://www.darkdaily.com/fda-clears-new-rapid-clinical-laboratory-test-for-market-that-reduces-time-to-answer-for-bloodstream-infections-to-two-hours-7-2-12&amp;imgurl=http://www.darkdaily.com/wp-content/uploads/Nanosphere-SYSTEM_02_11.jpg&amp;w=3822&amp;h=2718&amp;sig=116668559990504797356&amp;ndsp=25&amp;biw=1152&amp;bih=589&amp;tbs=simg:CAQSEgnIWd-Pwke1giE04xVQ46e4fw&amp;tbm=isch&amp;um=1&amp;itbs=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4.emf"/><Relationship Id="rId4" Type="http://schemas.openxmlformats.org/officeDocument/2006/relationships/package" Target="../embeddings/Microsoft_Word_Document4.docx"/></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6.emf"/><Relationship Id="rId4" Type="http://schemas.openxmlformats.org/officeDocument/2006/relationships/package" Target="../embeddings/Microsoft_Word_Document5.docx"/></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40.emf"/><Relationship Id="rId4" Type="http://schemas.openxmlformats.org/officeDocument/2006/relationships/package" Target="../embeddings/Microsoft_Word_Document6.docx"/></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hyperlink" Target="http://www.nature.com/nprot/journal/v3/n5/fig_tab/nprot.2008.57_F1.html" TargetMode="External"/><Relationship Id="rId2" Type="http://schemas.openxmlformats.org/officeDocument/2006/relationships/hyperlink" Target="http://www.nature.com/nprot/journal/v3/n5/full/nprot.2008.57.html#f1"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8.emf"/><Relationship Id="rId4" Type="http://schemas.openxmlformats.org/officeDocument/2006/relationships/package" Target="../embeddings/Microsoft_Word_Document7.docx"/></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8.emf"/><Relationship Id="rId5" Type="http://schemas.openxmlformats.org/officeDocument/2006/relationships/package" Target="../embeddings/Microsoft_Word_Document8.docx"/><Relationship Id="rId4" Type="http://schemas.openxmlformats.org/officeDocument/2006/relationships/oleObject" Target="../embeddings/oleObject9.bin"/></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3.tiff"/></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4.tiff"/></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5.tiff"/></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6.tiff"/></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google.com/imgres?imgurl=http://www.darkdaily.com/wp-content/uploads/Nanosphere-SYSTEM_02_11.jpg&amp;imgrefurl=http://www.darkdaily.com/fda-clears-new-rapid-clinical-laboratory-test-for-market-that-reduces-time-to-answer-for-bloodstream-infections-to-two-hours-7-2-12&amp;usg=__fHhWhbl67fVUY3ch7dlEXiG1iPM=&amp;h=2718&amp;w=3822&amp;sz=2568&amp;hl=en&amp;start=1&amp;zoom=1&amp;tbnid=yFnfj8JHtYJhEM:&amp;tbnh=107&amp;tbnw=150&amp;ei=0YZzUOu0K8ibyAHtqIBw&amp;prev=/search?q=nanosphere&amp;um=1&amp;hl=en&amp;sa=N&amp;imgrefurl=http://www.darkdaily.com/fda-clears-new-rapid-clinical-laboratory-test-for-market-that-reduces-time-to-answer-for-bloodstream-infections-to-two-hours-7-2-12&amp;imgurl=http://www.darkdaily.com/wp-content/uploads/Nanosphere-SYSTEM_02_11.jpg&amp;w=3822&amp;h=2718&amp;sig=116668559990504797356&amp;ndsp=25&amp;biw=1152&amp;bih=589&amp;tbs=simg:CAQSEgnIWd-Pwke1giE04xVQ46e4fw&amp;tbm=isch&amp;um=1&amp;itbs=1"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433823" y="1486702"/>
            <a:ext cx="6399056" cy="854563"/>
          </a:xfrm>
        </p:spPr>
        <p:txBody>
          <a:bodyPr/>
          <a:lstStyle/>
          <a:p>
            <a:r>
              <a:rPr lang="zh-CN" altLang="en-US" sz="3200" b="1" dirty="0"/>
              <a:t>儿童感染性疾病的微生物学诊断</a:t>
            </a:r>
            <a:endParaRPr lang="en-US" sz="3200" b="1" dirty="0" smtClean="0"/>
          </a:p>
        </p:txBody>
      </p:sp>
      <p:sp>
        <p:nvSpPr>
          <p:cNvPr id="3" name="Subtitle 2"/>
          <p:cNvSpPr>
            <a:spLocks noGrp="1"/>
          </p:cNvSpPr>
          <p:nvPr>
            <p:ph type="subTitle" idx="1"/>
          </p:nvPr>
        </p:nvSpPr>
        <p:spPr>
          <a:xfrm>
            <a:off x="2431701" y="3371222"/>
            <a:ext cx="2039815" cy="1752600"/>
          </a:xfrm>
        </p:spPr>
        <p:txBody>
          <a:bodyPr rtlCol="0"/>
          <a:lstStyle/>
          <a:p>
            <a:pPr>
              <a:defRPr/>
            </a:pPr>
            <a:r>
              <a:rPr lang="zh-CN" altLang="en-US" sz="2000" dirty="0">
                <a:solidFill>
                  <a:srgbClr val="FFFF00"/>
                </a:solidFill>
              </a:rPr>
              <a:t>郑晓</a:t>
            </a:r>
            <a:r>
              <a:rPr lang="zh-CN" altLang="en-US" sz="2000" dirty="0" smtClean="0">
                <a:solidFill>
                  <a:srgbClr val="FFFF00"/>
                </a:solidFill>
              </a:rPr>
              <a:t>天</a:t>
            </a:r>
            <a:endParaRPr lang="en-US" altLang="zh-CN" sz="2000" dirty="0" smtClean="0">
              <a:solidFill>
                <a:srgbClr val="FFFF00"/>
              </a:solidFill>
            </a:endParaRPr>
          </a:p>
          <a:p>
            <a:pPr>
              <a:defRPr/>
            </a:pPr>
            <a:r>
              <a:rPr lang="en-US" altLang="zh-CN" sz="2000" dirty="0" smtClean="0">
                <a:solidFill>
                  <a:srgbClr val="FFFF00"/>
                </a:solidFill>
              </a:rPr>
              <a:t>2015</a:t>
            </a:r>
            <a:endParaRPr lang="en-US" sz="2000" dirty="0">
              <a:solidFill>
                <a:srgbClr val="FFFF00"/>
              </a:solidFill>
            </a:endParaRPr>
          </a:p>
        </p:txBody>
      </p:sp>
    </p:spTree>
    <p:extLst>
      <p:ext uri="{BB962C8B-B14F-4D97-AF65-F5344CB8AC3E}">
        <p14:creationId xmlns:p14="http://schemas.microsoft.com/office/powerpoint/2010/main" val="28226227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8"/>
            <a:ext cx="6553200" cy="1566519"/>
          </a:xfrm>
        </p:spPr>
        <p:txBody>
          <a:bodyPr>
            <a:noAutofit/>
          </a:bodyPr>
          <a:lstStyle/>
          <a:p>
            <a:r>
              <a:rPr lang="en-US" sz="2800" b="1" dirty="0" smtClean="0">
                <a:solidFill>
                  <a:srgbClr val="FFFF00"/>
                </a:solidFill>
              </a:rPr>
              <a:t>Rapid Microbial Detection</a:t>
            </a:r>
            <a:br>
              <a:rPr lang="en-US" sz="2800" b="1" dirty="0" smtClean="0">
                <a:solidFill>
                  <a:srgbClr val="FFFF00"/>
                </a:solidFill>
              </a:rPr>
            </a:br>
            <a:r>
              <a:rPr lang="en-US" sz="2800" b="1" dirty="0" smtClean="0">
                <a:solidFill>
                  <a:srgbClr val="FFFF00"/>
                </a:solidFill>
              </a:rPr>
              <a:t>- Immunological methods</a:t>
            </a:r>
            <a:br>
              <a:rPr lang="en-US" sz="2800" b="1" dirty="0" smtClean="0">
                <a:solidFill>
                  <a:srgbClr val="FFFF00"/>
                </a:solidFill>
              </a:rPr>
            </a:br>
            <a:r>
              <a:rPr lang="zh-CN" altLang="en-US" sz="2800" b="1" dirty="0" smtClean="0">
                <a:solidFill>
                  <a:srgbClr val="FFFF00"/>
                </a:solidFill>
              </a:rPr>
              <a:t>快速检测： 免疫学方法</a:t>
            </a:r>
            <a:endParaRPr lang="en-US" sz="2800" b="1" dirty="0">
              <a:solidFill>
                <a:srgbClr val="FFFF00"/>
              </a:solidFill>
            </a:endParaRPr>
          </a:p>
        </p:txBody>
      </p:sp>
      <p:sp>
        <p:nvSpPr>
          <p:cNvPr id="3" name="Content Placeholder 2"/>
          <p:cNvSpPr>
            <a:spLocks noGrp="1"/>
          </p:cNvSpPr>
          <p:nvPr>
            <p:ph idx="1"/>
          </p:nvPr>
        </p:nvSpPr>
        <p:spPr>
          <a:xfrm>
            <a:off x="457200" y="2261285"/>
            <a:ext cx="8229600" cy="2866769"/>
          </a:xfrm>
        </p:spPr>
        <p:txBody>
          <a:bodyPr/>
          <a:lstStyle/>
          <a:p>
            <a:r>
              <a:rPr lang="en-US" dirty="0" smtClean="0">
                <a:solidFill>
                  <a:srgbClr val="FFFF00"/>
                </a:solidFill>
              </a:rPr>
              <a:t>Examples: Antigen detections such as lateral flow immunoassay, DFA, etc.</a:t>
            </a:r>
          </a:p>
          <a:p>
            <a:pPr lvl="1"/>
            <a:r>
              <a:rPr lang="en-US" dirty="0" smtClean="0">
                <a:solidFill>
                  <a:srgbClr val="FFFF00"/>
                </a:solidFill>
              </a:rPr>
              <a:t>Strengths:  ease of use; reasonable cost; lab and POC; very fast </a:t>
            </a:r>
          </a:p>
          <a:p>
            <a:pPr lvl="2"/>
            <a:r>
              <a:rPr lang="zh-CN" altLang="en-US" dirty="0" smtClean="0">
                <a:solidFill>
                  <a:srgbClr val="FFFF00"/>
                </a:solidFill>
              </a:rPr>
              <a:t>简便，价格， 可用于实验室或</a:t>
            </a:r>
            <a:r>
              <a:rPr lang="en-US" altLang="zh-CN" dirty="0" smtClean="0">
                <a:solidFill>
                  <a:srgbClr val="FFFF00"/>
                </a:solidFill>
              </a:rPr>
              <a:t>POC</a:t>
            </a:r>
          </a:p>
          <a:p>
            <a:pPr lvl="1"/>
            <a:endParaRPr lang="en-US" dirty="0" smtClean="0">
              <a:solidFill>
                <a:srgbClr val="FFFF00"/>
              </a:solidFill>
            </a:endParaRPr>
          </a:p>
          <a:p>
            <a:pPr lvl="1"/>
            <a:r>
              <a:rPr lang="en-US" dirty="0" smtClean="0">
                <a:solidFill>
                  <a:srgbClr val="FFFF00"/>
                </a:solidFill>
              </a:rPr>
              <a:t>Limitations:  assay performance (limited sensitivity) </a:t>
            </a:r>
          </a:p>
          <a:p>
            <a:pPr lvl="2"/>
            <a:r>
              <a:rPr lang="zh-CN" altLang="en-US" dirty="0">
                <a:solidFill>
                  <a:srgbClr val="FFFF00"/>
                </a:solidFill>
              </a:rPr>
              <a:t>敏</a:t>
            </a:r>
            <a:r>
              <a:rPr lang="zh-CN" altLang="en-US" dirty="0" smtClean="0">
                <a:solidFill>
                  <a:srgbClr val="FFFF00"/>
                </a:solidFill>
              </a:rPr>
              <a:t>感性</a:t>
            </a:r>
            <a:endParaRPr lang="en-US" dirty="0">
              <a:solidFill>
                <a:srgbClr val="FFFF00"/>
              </a:solidFill>
            </a:endParaRPr>
          </a:p>
        </p:txBody>
      </p:sp>
      <p:pic>
        <p:nvPicPr>
          <p:cNvPr id="16388" name="Picture 4" descr="https://static.thermoscientific.com/images/F103453~w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410200"/>
            <a:ext cx="1231900" cy="123190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www.bd.com/ds/veritorSystem/img/reader-fl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4861719"/>
            <a:ext cx="1600200" cy="11644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p:cNvGraphicFramePr>
            <a:graphicFrameLocks noChangeAspect="1"/>
          </p:cNvGraphicFramePr>
          <p:nvPr>
            <p:extLst>
              <p:ext uri="{D42A27DB-BD31-4B8C-83A1-F6EECF244321}">
                <p14:modId xmlns:p14="http://schemas.microsoft.com/office/powerpoint/2010/main" val="2000754886"/>
              </p:ext>
            </p:extLst>
          </p:nvPr>
        </p:nvGraphicFramePr>
        <p:xfrm>
          <a:off x="609600" y="457200"/>
          <a:ext cx="816175" cy="1189834"/>
        </p:xfrm>
        <a:graphic>
          <a:graphicData uri="http://schemas.openxmlformats.org/presentationml/2006/ole">
            <mc:AlternateContent xmlns:mc="http://schemas.openxmlformats.org/markup-compatibility/2006">
              <mc:Choice xmlns:v="urn:schemas-microsoft-com:vml" Requires="v">
                <p:oleObj spid="_x0000_s1075" name="Photo Editor Photo" r:id="rId5" imgW="2734057" imgH="3877216" progId="MSPhotoEd.3">
                  <p:embed/>
                </p:oleObj>
              </mc:Choice>
              <mc:Fallback>
                <p:oleObj name="Photo Editor Photo" r:id="rId5" imgW="2734057" imgH="3877216"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57200"/>
                        <a:ext cx="816175" cy="1189834"/>
                      </a:xfrm>
                      <a:prstGeom prst="rect">
                        <a:avLst/>
                      </a:prstGeom>
                      <a:noFill/>
                      <a:ln>
                        <a:noFill/>
                      </a:ln>
                    </p:spPr>
                  </p:pic>
                </p:oleObj>
              </mc:Fallback>
            </mc:AlternateContent>
          </a:graphicData>
        </a:graphic>
      </p:graphicFrame>
      <p:pic>
        <p:nvPicPr>
          <p:cNvPr id="16393" name="Picture 9" descr="http://www.unahealth.co.uk/_fileUpload/Image/quid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5437582"/>
            <a:ext cx="1219200" cy="1014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388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1828800"/>
          </a:xfrm>
        </p:spPr>
        <p:txBody>
          <a:bodyPr>
            <a:noAutofit/>
          </a:bodyPr>
          <a:lstStyle/>
          <a:p>
            <a:r>
              <a:rPr lang="en-US" sz="2400" b="1" dirty="0">
                <a:solidFill>
                  <a:srgbClr val="FFFF00"/>
                </a:solidFill>
              </a:rPr>
              <a:t>Rapid Microbial </a:t>
            </a:r>
            <a:r>
              <a:rPr lang="en-US" sz="2400" b="1" dirty="0" smtClean="0">
                <a:solidFill>
                  <a:srgbClr val="FFFF00"/>
                </a:solidFill>
              </a:rPr>
              <a:t>Detection</a:t>
            </a:r>
            <a:r>
              <a:rPr lang="en-US" sz="3200" b="1" dirty="0">
                <a:solidFill>
                  <a:srgbClr val="FFFF00"/>
                </a:solidFill>
              </a:rPr>
              <a:t/>
            </a:r>
            <a:br>
              <a:rPr lang="en-US" sz="3200" b="1" dirty="0">
                <a:solidFill>
                  <a:srgbClr val="FFFF00"/>
                </a:solidFill>
              </a:rPr>
            </a:br>
            <a:r>
              <a:rPr lang="en-US" sz="2800" b="1" dirty="0" smtClean="0">
                <a:solidFill>
                  <a:srgbClr val="FFFF00"/>
                </a:solidFill>
              </a:rPr>
              <a:t>- Molecular methods </a:t>
            </a:r>
            <a:br>
              <a:rPr lang="en-US" sz="2800" b="1" dirty="0" smtClean="0">
                <a:solidFill>
                  <a:srgbClr val="FFFF00"/>
                </a:solidFill>
              </a:rPr>
            </a:br>
            <a:r>
              <a:rPr lang="en-US" sz="2800" b="1" dirty="0" smtClean="0">
                <a:solidFill>
                  <a:srgbClr val="FFFF00"/>
                </a:solidFill>
              </a:rPr>
              <a:t>(non-amplified)</a:t>
            </a:r>
            <a:br>
              <a:rPr lang="en-US" sz="2800" b="1" dirty="0" smtClean="0">
                <a:solidFill>
                  <a:srgbClr val="FFFF00"/>
                </a:solidFill>
              </a:rPr>
            </a:br>
            <a:r>
              <a:rPr lang="zh-CN" altLang="en-US" sz="2800" b="1" dirty="0">
                <a:solidFill>
                  <a:srgbClr val="FFFF00"/>
                </a:solidFill>
              </a:rPr>
              <a:t>快</a:t>
            </a:r>
            <a:r>
              <a:rPr lang="zh-CN" altLang="en-US" sz="2800" b="1" dirty="0" smtClean="0">
                <a:solidFill>
                  <a:srgbClr val="FFFF00"/>
                </a:solidFill>
              </a:rPr>
              <a:t>速检测： 非扩增分子方法</a:t>
            </a:r>
            <a:endParaRPr lang="en-US" sz="2800" b="1" dirty="0">
              <a:solidFill>
                <a:srgbClr val="FFFF00"/>
              </a:solidFill>
            </a:endParaRPr>
          </a:p>
        </p:txBody>
      </p:sp>
      <p:sp>
        <p:nvSpPr>
          <p:cNvPr id="3" name="Content Placeholder 2"/>
          <p:cNvSpPr>
            <a:spLocks noGrp="1"/>
          </p:cNvSpPr>
          <p:nvPr>
            <p:ph idx="1"/>
          </p:nvPr>
        </p:nvSpPr>
        <p:spPr>
          <a:xfrm>
            <a:off x="2209800" y="2423984"/>
            <a:ext cx="6629400" cy="3429000"/>
          </a:xfrm>
        </p:spPr>
        <p:txBody>
          <a:bodyPr>
            <a:normAutofit/>
          </a:bodyPr>
          <a:lstStyle/>
          <a:p>
            <a:r>
              <a:rPr lang="en-US" dirty="0" smtClean="0">
                <a:solidFill>
                  <a:srgbClr val="FFFF00"/>
                </a:solidFill>
              </a:rPr>
              <a:t>Examples: </a:t>
            </a:r>
            <a:r>
              <a:rPr lang="en-US" sz="2800" dirty="0" err="1" smtClean="0">
                <a:solidFill>
                  <a:srgbClr val="FFFF00"/>
                </a:solidFill>
              </a:rPr>
              <a:t>AccuProbes</a:t>
            </a:r>
            <a:r>
              <a:rPr lang="en-US" sz="2800" dirty="0" smtClean="0">
                <a:solidFill>
                  <a:srgbClr val="FFFF00"/>
                </a:solidFill>
              </a:rPr>
              <a:t>; PNA FISH by </a:t>
            </a:r>
            <a:r>
              <a:rPr lang="en-US" sz="2800" dirty="0">
                <a:solidFill>
                  <a:srgbClr val="FFFF00"/>
                </a:solidFill>
              </a:rPr>
              <a:t>DNA Probe Hybridization</a:t>
            </a:r>
            <a:endParaRPr lang="en-US" sz="2800" dirty="0" smtClean="0">
              <a:solidFill>
                <a:srgbClr val="FFFF00"/>
              </a:solidFill>
            </a:endParaRPr>
          </a:p>
          <a:p>
            <a:endParaRPr lang="en-US" sz="2800" dirty="0" smtClean="0">
              <a:solidFill>
                <a:srgbClr val="FFFF00"/>
              </a:solidFill>
            </a:endParaRPr>
          </a:p>
          <a:p>
            <a:pPr lvl="1"/>
            <a:r>
              <a:rPr lang="en-US" dirty="0" smtClean="0">
                <a:solidFill>
                  <a:srgbClr val="FFFF00"/>
                </a:solidFill>
              </a:rPr>
              <a:t> Strengths:  relatively easy to start; no need for expensive instrument; result available in hours</a:t>
            </a:r>
          </a:p>
          <a:p>
            <a:pPr lvl="2"/>
            <a:r>
              <a:rPr lang="zh-CN" altLang="en-US" dirty="0">
                <a:solidFill>
                  <a:srgbClr val="FFFF00"/>
                </a:solidFill>
              </a:rPr>
              <a:t>简</a:t>
            </a:r>
            <a:r>
              <a:rPr lang="zh-CN" altLang="en-US" dirty="0" smtClean="0">
                <a:solidFill>
                  <a:srgbClr val="FFFF00"/>
                </a:solidFill>
              </a:rPr>
              <a:t>易，仪器价格，数小时出结果</a:t>
            </a:r>
            <a:endParaRPr lang="en-US" dirty="0" smtClean="0">
              <a:solidFill>
                <a:srgbClr val="FFFF00"/>
              </a:solidFill>
            </a:endParaRPr>
          </a:p>
          <a:p>
            <a:pPr lvl="1"/>
            <a:r>
              <a:rPr lang="en-US" dirty="0">
                <a:solidFill>
                  <a:srgbClr val="FFFF00"/>
                </a:solidFill>
              </a:rPr>
              <a:t> </a:t>
            </a:r>
            <a:r>
              <a:rPr lang="en-US" dirty="0" smtClean="0">
                <a:solidFill>
                  <a:srgbClr val="FFFF00"/>
                </a:solidFill>
              </a:rPr>
              <a:t>Limitations:  manual processing; most testing on cultures (not directly on samples)</a:t>
            </a:r>
          </a:p>
          <a:p>
            <a:pPr lvl="2"/>
            <a:r>
              <a:rPr lang="zh-CN" altLang="en-US" dirty="0">
                <a:solidFill>
                  <a:srgbClr val="FFFF00"/>
                </a:solidFill>
              </a:rPr>
              <a:t>手</a:t>
            </a:r>
            <a:r>
              <a:rPr lang="zh-CN" altLang="en-US" dirty="0" smtClean="0">
                <a:solidFill>
                  <a:srgbClr val="FFFF00"/>
                </a:solidFill>
              </a:rPr>
              <a:t>工操作多，仍需培养</a:t>
            </a:r>
            <a:endParaRPr lang="en-US" dirty="0" smtClean="0">
              <a:solidFill>
                <a:srgbClr val="FFFF00"/>
              </a:solidFill>
            </a:endParaRPr>
          </a:p>
          <a:p>
            <a:pPr lvl="1"/>
            <a:endParaRPr lang="en-US" dirty="0" smtClean="0"/>
          </a:p>
          <a:p>
            <a:endParaRPr lang="en-US" dirty="0"/>
          </a:p>
        </p:txBody>
      </p:sp>
      <p:pic>
        <p:nvPicPr>
          <p:cNvPr id="17410" name="Picture 2" descr="http://www.advandx.com/AdvanDX/media/Technology/Image%20Gallery/YTL-Blood-Cul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1277" y="25400"/>
            <a:ext cx="2032723" cy="15303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labequip.com/kz-content/images/large/GenProbe-Leader-50i-Luminometer-291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3774"/>
            <a:ext cx="2209800" cy="155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30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274638"/>
            <a:ext cx="6286012" cy="1319384"/>
          </a:xfrm>
        </p:spPr>
        <p:txBody>
          <a:bodyPr>
            <a:normAutofit/>
          </a:bodyPr>
          <a:lstStyle/>
          <a:p>
            <a:r>
              <a:rPr lang="en-US" sz="2400" b="1" dirty="0">
                <a:solidFill>
                  <a:srgbClr val="FFFF00"/>
                </a:solidFill>
              </a:rPr>
              <a:t>Rapid Microbial Detection</a:t>
            </a:r>
            <a:br>
              <a:rPr lang="en-US" sz="2400" b="1" dirty="0">
                <a:solidFill>
                  <a:srgbClr val="FFFF00"/>
                </a:solidFill>
              </a:rPr>
            </a:br>
            <a:r>
              <a:rPr lang="en-US" sz="2400" b="1" dirty="0">
                <a:solidFill>
                  <a:srgbClr val="FFFF00"/>
                </a:solidFill>
              </a:rPr>
              <a:t>- </a:t>
            </a:r>
            <a:r>
              <a:rPr lang="en-US" sz="2400" b="1" dirty="0" smtClean="0">
                <a:solidFill>
                  <a:srgbClr val="FFFF00"/>
                </a:solidFill>
              </a:rPr>
              <a:t>Molecular methods (Amplification)</a:t>
            </a:r>
            <a:br>
              <a:rPr lang="en-US" sz="2400" b="1" dirty="0" smtClean="0">
                <a:solidFill>
                  <a:srgbClr val="FFFF00"/>
                </a:solidFill>
              </a:rPr>
            </a:br>
            <a:r>
              <a:rPr lang="zh-CN" altLang="en-US" sz="2400" b="1" dirty="0">
                <a:solidFill>
                  <a:srgbClr val="FFFF00"/>
                </a:solidFill>
              </a:rPr>
              <a:t>快</a:t>
            </a:r>
            <a:r>
              <a:rPr lang="zh-CN" altLang="en-US" sz="2400" b="1" dirty="0" smtClean="0">
                <a:solidFill>
                  <a:srgbClr val="FFFF00"/>
                </a:solidFill>
              </a:rPr>
              <a:t>速检测： 扩增分子方法</a:t>
            </a:r>
            <a:endParaRPr lang="en-US" sz="2400" b="1" dirty="0">
              <a:solidFill>
                <a:srgbClr val="FFFF00"/>
              </a:solidFill>
            </a:endParaRPr>
          </a:p>
        </p:txBody>
      </p:sp>
      <p:sp>
        <p:nvSpPr>
          <p:cNvPr id="3" name="Content Placeholder 2"/>
          <p:cNvSpPr>
            <a:spLocks noGrp="1"/>
          </p:cNvSpPr>
          <p:nvPr>
            <p:ph idx="1"/>
          </p:nvPr>
        </p:nvSpPr>
        <p:spPr>
          <a:xfrm>
            <a:off x="609600" y="1981200"/>
            <a:ext cx="8229600" cy="3962400"/>
          </a:xfrm>
        </p:spPr>
        <p:txBody>
          <a:bodyPr>
            <a:normAutofit/>
          </a:bodyPr>
          <a:lstStyle/>
          <a:p>
            <a:r>
              <a:rPr lang="en-US" dirty="0" smtClean="0">
                <a:solidFill>
                  <a:srgbClr val="FFFF00"/>
                </a:solidFill>
              </a:rPr>
              <a:t>Examples:  </a:t>
            </a:r>
            <a:r>
              <a:rPr lang="en-US" sz="2800" dirty="0" smtClean="0">
                <a:solidFill>
                  <a:srgbClr val="FFFF00"/>
                </a:solidFill>
              </a:rPr>
              <a:t>PCR; Loop Mediated Amplification (LAMP); </a:t>
            </a:r>
            <a:r>
              <a:rPr lang="en-US" sz="2800" dirty="0">
                <a:solidFill>
                  <a:srgbClr val="FFFF00"/>
                </a:solidFill>
              </a:rPr>
              <a:t>helicase‐dependent amplification (HDA</a:t>
            </a:r>
            <a:r>
              <a:rPr lang="en-US" sz="2800" dirty="0" smtClean="0">
                <a:solidFill>
                  <a:srgbClr val="FFFF00"/>
                </a:solidFill>
              </a:rPr>
              <a:t>); transcriptase mediated amplification (TMA)</a:t>
            </a:r>
          </a:p>
          <a:p>
            <a:endParaRPr lang="en-US" sz="2800" dirty="0" smtClean="0">
              <a:solidFill>
                <a:srgbClr val="FFFF00"/>
              </a:solidFill>
            </a:endParaRPr>
          </a:p>
          <a:p>
            <a:pPr lvl="1"/>
            <a:r>
              <a:rPr lang="en-US" dirty="0">
                <a:solidFill>
                  <a:srgbClr val="FFFF00"/>
                </a:solidFill>
              </a:rPr>
              <a:t> </a:t>
            </a:r>
            <a:r>
              <a:rPr lang="en-US" dirty="0" smtClean="0">
                <a:solidFill>
                  <a:srgbClr val="FFFF00"/>
                </a:solidFill>
              </a:rPr>
              <a:t>Strengths:  very sensitive and specific; assay availability; possible multiplexing; automation</a:t>
            </a:r>
          </a:p>
          <a:p>
            <a:pPr lvl="2"/>
            <a:r>
              <a:rPr lang="zh-CN" altLang="en-US" dirty="0" smtClean="0">
                <a:solidFill>
                  <a:srgbClr val="FFFF00"/>
                </a:solidFill>
              </a:rPr>
              <a:t>高敏感，特异，可为多重反应，自动化</a:t>
            </a:r>
            <a:endParaRPr lang="en-US" dirty="0" smtClean="0">
              <a:solidFill>
                <a:srgbClr val="FFFF00"/>
              </a:solidFill>
            </a:endParaRPr>
          </a:p>
          <a:p>
            <a:pPr lvl="1"/>
            <a:r>
              <a:rPr lang="en-US" dirty="0">
                <a:solidFill>
                  <a:srgbClr val="FFFF00"/>
                </a:solidFill>
              </a:rPr>
              <a:t> </a:t>
            </a:r>
            <a:r>
              <a:rPr lang="en-US" dirty="0" smtClean="0">
                <a:solidFill>
                  <a:srgbClr val="FFFF00"/>
                </a:solidFill>
              </a:rPr>
              <a:t>Limitations:  most require instrumentation, cost</a:t>
            </a:r>
          </a:p>
          <a:p>
            <a:pPr lvl="2"/>
            <a:r>
              <a:rPr lang="zh-CN" altLang="en-US" smtClean="0">
                <a:solidFill>
                  <a:srgbClr val="FFFF00"/>
                </a:solidFill>
              </a:rPr>
              <a:t>需仪器，价格</a:t>
            </a:r>
            <a:endParaRPr lang="en-US" dirty="0">
              <a:solidFill>
                <a:srgbClr val="FFFF00"/>
              </a:solidFill>
            </a:endParaRPr>
          </a:p>
          <a:p>
            <a:endParaRPr lang="en-US" dirty="0"/>
          </a:p>
        </p:txBody>
      </p:sp>
    </p:spTree>
    <p:extLst>
      <p:ext uri="{BB962C8B-B14F-4D97-AF65-F5344CB8AC3E}">
        <p14:creationId xmlns:p14="http://schemas.microsoft.com/office/powerpoint/2010/main" val="4889208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FF00"/>
                </a:solidFill>
              </a:rPr>
              <a:t>Rapid Microbial Detection</a:t>
            </a:r>
            <a:br>
              <a:rPr lang="en-US" b="1" dirty="0">
                <a:solidFill>
                  <a:srgbClr val="FFFF00"/>
                </a:solidFill>
              </a:rPr>
            </a:br>
            <a:r>
              <a:rPr lang="en-US" b="1" dirty="0">
                <a:solidFill>
                  <a:srgbClr val="FFFF00"/>
                </a:solidFill>
              </a:rPr>
              <a:t>- </a:t>
            </a:r>
            <a:r>
              <a:rPr lang="en-US" b="1" dirty="0" smtClean="0">
                <a:solidFill>
                  <a:srgbClr val="FFFF00"/>
                </a:solidFill>
              </a:rPr>
              <a:t>Other technologies</a:t>
            </a:r>
            <a:endParaRPr lang="en-US" dirty="0"/>
          </a:p>
        </p:txBody>
      </p:sp>
      <p:sp>
        <p:nvSpPr>
          <p:cNvPr id="3" name="Content Placeholder 2"/>
          <p:cNvSpPr>
            <a:spLocks noGrp="1"/>
          </p:cNvSpPr>
          <p:nvPr>
            <p:ph idx="1"/>
          </p:nvPr>
        </p:nvSpPr>
        <p:spPr>
          <a:xfrm>
            <a:off x="1981200" y="2133600"/>
            <a:ext cx="5715000" cy="2743200"/>
          </a:xfrm>
        </p:spPr>
        <p:txBody>
          <a:bodyPr/>
          <a:lstStyle/>
          <a:p>
            <a:r>
              <a:rPr lang="en-US" dirty="0" smtClean="0">
                <a:solidFill>
                  <a:srgbClr val="FFFF00"/>
                </a:solidFill>
              </a:rPr>
              <a:t>Bacterial phage</a:t>
            </a:r>
          </a:p>
          <a:p>
            <a:r>
              <a:rPr lang="en-US" dirty="0" smtClean="0">
                <a:solidFill>
                  <a:srgbClr val="FFFF00"/>
                </a:solidFill>
              </a:rPr>
              <a:t>MALDI-TOF</a:t>
            </a:r>
            <a:endParaRPr lang="en-US" dirty="0">
              <a:solidFill>
                <a:srgbClr val="FFFF0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267200" y="3810000"/>
            <a:ext cx="3048000" cy="2286000"/>
          </a:xfrm>
          <a:prstGeom prst="rect">
            <a:avLst/>
          </a:prstGeom>
          <a:noFill/>
        </p:spPr>
      </p:pic>
    </p:spTree>
    <p:extLst>
      <p:ext uri="{BB962C8B-B14F-4D97-AF65-F5344CB8AC3E}">
        <p14:creationId xmlns:p14="http://schemas.microsoft.com/office/powerpoint/2010/main" val="3667401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smtClean="0">
                <a:solidFill>
                  <a:srgbClr val="FFFF00"/>
                </a:solidFill>
              </a:rPr>
              <a:t>Blood culture processes</a:t>
            </a:r>
            <a:br>
              <a:rPr lang="en-US" altLang="en-US" sz="3600" dirty="0" smtClean="0">
                <a:solidFill>
                  <a:srgbClr val="FFFF00"/>
                </a:solidFill>
              </a:rPr>
            </a:br>
            <a:r>
              <a:rPr lang="zh-CN" altLang="en-US" dirty="0" smtClean="0">
                <a:solidFill>
                  <a:srgbClr val="FFFF00"/>
                </a:solidFill>
              </a:rPr>
              <a:t>血培养</a:t>
            </a:r>
            <a:endParaRPr lang="en-US" altLang="en-US" sz="3600" dirty="0" smtClean="0">
              <a:solidFill>
                <a:srgbClr val="FFFF00"/>
              </a:solidFill>
            </a:endParaRPr>
          </a:p>
        </p:txBody>
      </p:sp>
      <p:sp>
        <p:nvSpPr>
          <p:cNvPr id="3075" name="Content Placeholder 2"/>
          <p:cNvSpPr>
            <a:spLocks noGrp="1"/>
          </p:cNvSpPr>
          <p:nvPr>
            <p:ph idx="1"/>
          </p:nvPr>
        </p:nvSpPr>
        <p:spPr bwMode="auto">
          <a:xfrm>
            <a:off x="3429000" y="1600200"/>
            <a:ext cx="52705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smtClean="0">
                <a:solidFill>
                  <a:srgbClr val="FFFF00"/>
                </a:solidFill>
              </a:rPr>
              <a:t>Blood draw → positive growth detected:  1-2 days (most)</a:t>
            </a:r>
          </a:p>
          <a:p>
            <a:endParaRPr lang="en-US" altLang="en-US" sz="2800" dirty="0" smtClean="0"/>
          </a:p>
          <a:p>
            <a:pPr>
              <a:buFontTx/>
              <a:buNone/>
            </a:pPr>
            <a:endParaRPr lang="en-US" altLang="en-US" sz="2800" dirty="0" smtClean="0"/>
          </a:p>
          <a:p>
            <a:endParaRPr lang="en-US" altLang="en-US" sz="2800" dirty="0" smtClean="0">
              <a:solidFill>
                <a:srgbClr val="FFFF00"/>
              </a:solidFill>
            </a:endParaRPr>
          </a:p>
          <a:p>
            <a:r>
              <a:rPr lang="en-US" altLang="en-US" sz="2800" dirty="0" smtClean="0">
                <a:solidFill>
                  <a:srgbClr val="FFFF00"/>
                </a:solidFill>
              </a:rPr>
              <a:t>Gram stain </a:t>
            </a:r>
            <a:r>
              <a:rPr lang="zh-CN" altLang="en-US" sz="2800" dirty="0" smtClean="0">
                <a:solidFill>
                  <a:srgbClr val="FFFF00"/>
                </a:solidFill>
              </a:rPr>
              <a:t>革兰染色</a:t>
            </a:r>
            <a:r>
              <a:rPr lang="en-US" altLang="en-US" sz="2800" dirty="0" smtClean="0">
                <a:solidFill>
                  <a:srgbClr val="FFFF00"/>
                </a:solidFill>
              </a:rPr>
              <a:t>, subculture to plate medium </a:t>
            </a:r>
            <a:r>
              <a:rPr lang="zh-CN" altLang="en-US" sz="2800" dirty="0" smtClean="0">
                <a:solidFill>
                  <a:srgbClr val="FFFF00"/>
                </a:solidFill>
              </a:rPr>
              <a:t>转种平板</a:t>
            </a:r>
            <a:r>
              <a:rPr lang="en-US" altLang="en-US" sz="2800" dirty="0" smtClean="0">
                <a:solidFill>
                  <a:srgbClr val="FFFF00"/>
                </a:solidFill>
              </a:rPr>
              <a:t>:  30 – 60 ’</a:t>
            </a:r>
          </a:p>
        </p:txBody>
      </p:sp>
      <p:pic>
        <p:nvPicPr>
          <p:cNvPr id="3076" name="Picture 3" descr="http://i1.ytimg.com/vi/yz6GhnZE6KM/hq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188" y="1825625"/>
            <a:ext cx="101917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https://www.bd.com/ds/images/products/img_bc_1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863725"/>
            <a:ext cx="9525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0" descr="http://www.austincc.edu/microbugz/images/gramstai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1113" y="5538788"/>
            <a:ext cx="801687"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2" descr="http://wildlifecarersgroup.files.wordpress.com/2011/09/090411_0732_wildlifecar4.png?w=5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5208588"/>
            <a:ext cx="11176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4" descr="http://cdn.lifeinthefastlane.com/wp-content/uploads/2012/07/blood-culture-bottl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38" y="4229100"/>
            <a:ext cx="7334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solidFill>
                  <a:srgbClr val="FFFF00"/>
                </a:solidFill>
              </a:rPr>
              <a:t>Blood culture</a:t>
            </a:r>
            <a:endParaRPr lang="en-US" altLang="en-US" smtClean="0"/>
          </a:p>
        </p:txBody>
      </p:sp>
      <p:sp>
        <p:nvSpPr>
          <p:cNvPr id="4099" name="Content Placeholder 2"/>
          <p:cNvSpPr>
            <a:spLocks noGrp="1"/>
          </p:cNvSpPr>
          <p:nvPr>
            <p:ph idx="1"/>
          </p:nvPr>
        </p:nvSpPr>
        <p:spPr bwMode="auto">
          <a:xfrm>
            <a:off x="304800" y="1714500"/>
            <a:ext cx="46482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olidFill>
                  <a:srgbClr val="FFFF00"/>
                </a:solidFill>
              </a:rPr>
              <a:t>agar plate and incubate </a:t>
            </a:r>
            <a:r>
              <a:rPr lang="zh-CN" altLang="en-US" dirty="0" smtClean="0">
                <a:solidFill>
                  <a:srgbClr val="FFFF00"/>
                </a:solidFill>
              </a:rPr>
              <a:t>平板孵育</a:t>
            </a:r>
            <a:r>
              <a:rPr lang="en-US" altLang="en-US" dirty="0" smtClean="0">
                <a:solidFill>
                  <a:srgbClr val="FFFF00"/>
                </a:solidFill>
              </a:rPr>
              <a:t>:  1 -2 days</a:t>
            </a:r>
          </a:p>
          <a:p>
            <a:endParaRPr lang="en-US" altLang="en-US" dirty="0" smtClean="0">
              <a:solidFill>
                <a:srgbClr val="FFFF00"/>
              </a:solidFill>
            </a:endParaRPr>
          </a:p>
          <a:p>
            <a:r>
              <a:rPr lang="en-US" altLang="en-US" dirty="0" smtClean="0">
                <a:solidFill>
                  <a:srgbClr val="FFFF00"/>
                </a:solidFill>
              </a:rPr>
              <a:t>Colony identification using biochemical reactions + testing of antibiotic susceptibility </a:t>
            </a:r>
            <a:r>
              <a:rPr lang="zh-CN" altLang="en-US" dirty="0" smtClean="0">
                <a:solidFill>
                  <a:srgbClr val="FFFF00"/>
                </a:solidFill>
              </a:rPr>
              <a:t>菌落鉴定， 药敏</a:t>
            </a:r>
            <a:r>
              <a:rPr lang="en-US" altLang="en-US" dirty="0" smtClean="0">
                <a:solidFill>
                  <a:srgbClr val="FFFF00"/>
                </a:solidFill>
              </a:rPr>
              <a:t>:  1-2 days</a:t>
            </a:r>
          </a:p>
          <a:p>
            <a:endParaRPr lang="en-US" altLang="en-US" dirty="0" smtClean="0"/>
          </a:p>
        </p:txBody>
      </p:sp>
      <p:pic>
        <p:nvPicPr>
          <p:cNvPr id="4100" name="Picture 2" descr="http://isips.org/products/graphics/SCUtips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676400"/>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05200"/>
            <a:ext cx="2886075"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smtClean="0">
                <a:solidFill>
                  <a:srgbClr val="FFFF00"/>
                </a:solidFill>
              </a:rPr>
              <a:t>Phenotypic identification </a:t>
            </a:r>
            <a:endParaRPr lang="en-US" altLang="en-US" sz="3600" smtClean="0">
              <a:solidFill>
                <a:srgbClr val="FFFF00"/>
              </a:solidFill>
            </a:endParaRPr>
          </a:p>
        </p:txBody>
      </p:sp>
      <p:sp>
        <p:nvSpPr>
          <p:cNvPr id="6147" name="Content Placeholder 2"/>
          <p:cNvSpPr>
            <a:spLocks noGrp="1"/>
          </p:cNvSpPr>
          <p:nvPr>
            <p:ph idx="1"/>
          </p:nvPr>
        </p:nvSpPr>
        <p:spPr bwMode="auto">
          <a:xfrm>
            <a:off x="457200" y="2154238"/>
            <a:ext cx="35814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solidFill>
                  <a:srgbClr val="FFFF00"/>
                </a:solidFill>
              </a:rPr>
              <a:t>Biochemical reaction profiles are compared to database for species identification</a:t>
            </a: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4356100"/>
            <a:ext cx="28194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2488" y="5710238"/>
            <a:ext cx="143351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828800"/>
            <a:ext cx="179863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Content Placeholder 6" descr="http://www.angelfire.com/mi/nccc/images/ferment.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230438"/>
            <a:ext cx="1600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zh-TW" sz="2400" smtClean="0">
                <a:ea typeface="新細明體" pitchFamily="18" charset="-120"/>
              </a:rPr>
              <a:t>Susceptibility Test Methods </a:t>
            </a:r>
            <a:br>
              <a:rPr lang="en-US" altLang="zh-TW" sz="2400" smtClean="0">
                <a:ea typeface="新細明體" pitchFamily="18" charset="-120"/>
              </a:rPr>
            </a:br>
            <a:r>
              <a:rPr lang="en-US" altLang="zh-TW" sz="2400" b="1" smtClean="0">
                <a:ea typeface="新細明體" pitchFamily="18" charset="-120"/>
              </a:rPr>
              <a:t>Broth Dilution</a:t>
            </a:r>
          </a:p>
        </p:txBody>
      </p:sp>
      <p:sp>
        <p:nvSpPr>
          <p:cNvPr id="7174" name="Rectangle 10"/>
          <p:cNvSpPr>
            <a:spLocks noChangeArrowheads="1"/>
          </p:cNvSpPr>
          <p:nvPr/>
        </p:nvSpPr>
        <p:spPr bwMode="auto">
          <a:xfrm>
            <a:off x="4479925" y="4465638"/>
            <a:ext cx="1841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zh-TW" altLang="en-US" sz="900">
              <a:latin typeface="Arial" charset="0"/>
              <a:ea typeface="新細明體" pitchFamily="18" charset="-120"/>
              <a:cs typeface="Arial" charset="0"/>
            </a:endParaRPr>
          </a:p>
          <a:p>
            <a:endParaRPr lang="zh-TW" altLang="en-US">
              <a:latin typeface="Arial" charset="0"/>
              <a:ea typeface="新細明體" pitchFamily="18" charset="-120"/>
              <a:cs typeface="Arial" charset="0"/>
            </a:endParaRPr>
          </a:p>
        </p:txBody>
      </p:sp>
      <p:pic>
        <p:nvPicPr>
          <p:cNvPr id="7175" name="Picture 11" descr="7310sym3-fi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059" y="1217141"/>
            <a:ext cx="2545492" cy="145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mayoclinicproceedings.com/images/7310/7310sym3-fig3.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118022" y="2534466"/>
            <a:ext cx="2318951" cy="153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38057" y="1944424"/>
            <a:ext cx="1627625" cy="369332"/>
          </a:xfrm>
          <a:prstGeom prst="rect">
            <a:avLst/>
          </a:prstGeom>
        </p:spPr>
        <p:txBody>
          <a:bodyPr wrap="none">
            <a:spAutoFit/>
          </a:bodyPr>
          <a:lstStyle/>
          <a:p>
            <a:r>
              <a:rPr lang="en-US" altLang="zh-CN" dirty="0">
                <a:solidFill>
                  <a:srgbClr val="FFFF00"/>
                </a:solidFill>
                <a:ea typeface="宋体" pitchFamily="2" charset="-122"/>
              </a:rPr>
              <a:t>Agar dilution: </a:t>
            </a:r>
            <a:endParaRPr lang="en-US" altLang="zh-TW" dirty="0">
              <a:solidFill>
                <a:srgbClr val="FFFF00"/>
              </a:solidFill>
              <a:ea typeface="宋体" pitchFamily="2" charset="-122"/>
            </a:endParaRPr>
          </a:p>
        </p:txBody>
      </p:sp>
      <p:pic>
        <p:nvPicPr>
          <p:cNvPr id="9" name="Picture 5" descr="http://www.mayoclinicproceedings.com/images/7310/7310sym3-fig1.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661153" y="3223052"/>
            <a:ext cx="2323800" cy="12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661153" y="2534466"/>
            <a:ext cx="2408032" cy="369332"/>
          </a:xfrm>
          <a:prstGeom prst="rect">
            <a:avLst/>
          </a:prstGeom>
        </p:spPr>
        <p:txBody>
          <a:bodyPr wrap="none">
            <a:spAutoFit/>
          </a:bodyPr>
          <a:lstStyle/>
          <a:p>
            <a:r>
              <a:rPr lang="en-US" altLang="zh-TW" b="1" dirty="0">
                <a:solidFill>
                  <a:srgbClr val="FFFF00"/>
                </a:solidFill>
                <a:ea typeface="新細明體" pitchFamily="18" charset="-120"/>
              </a:rPr>
              <a:t>disk diffusion (KB)</a:t>
            </a:r>
            <a:r>
              <a:rPr lang="en-US" altLang="zh-TW" dirty="0">
                <a:solidFill>
                  <a:srgbClr val="FFFF00"/>
                </a:solidFill>
                <a:ea typeface="新細明體" pitchFamily="18" charset="-120"/>
              </a:rPr>
              <a:t> </a:t>
            </a:r>
            <a:endParaRPr lang="en-US" dirty="0">
              <a:solidFill>
                <a:srgbClr val="FFFF00"/>
              </a:solidFill>
            </a:endParaRPr>
          </a:p>
        </p:txBody>
      </p:sp>
      <p:pic>
        <p:nvPicPr>
          <p:cNvPr id="11" name="Picture 5" descr="http://www.aeschemunex.com/Pics200px/etest-200.jpg"/>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871151" y="4578179"/>
            <a:ext cx="20574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etest_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8551" y="4578179"/>
            <a:ext cx="1578106"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72000" y="5755072"/>
            <a:ext cx="2502160" cy="369332"/>
          </a:xfrm>
          <a:prstGeom prst="rect">
            <a:avLst/>
          </a:prstGeom>
        </p:spPr>
        <p:txBody>
          <a:bodyPr wrap="none">
            <a:spAutoFit/>
          </a:bodyPr>
          <a:lstStyle/>
          <a:p>
            <a:r>
              <a:rPr lang="en-US" altLang="zh-CN" dirty="0" err="1">
                <a:solidFill>
                  <a:srgbClr val="FFFF00"/>
                </a:solidFill>
                <a:ea typeface="宋体" pitchFamily="2" charset="-122"/>
              </a:rPr>
              <a:t>Etest</a:t>
            </a:r>
            <a:r>
              <a:rPr lang="en-US" altLang="zh-CN" dirty="0">
                <a:solidFill>
                  <a:srgbClr val="FFFF00"/>
                </a:solidFill>
                <a:ea typeface="宋体" pitchFamily="2" charset="-122"/>
              </a:rPr>
              <a:t>® (</a:t>
            </a:r>
            <a:r>
              <a:rPr lang="en-US" altLang="zh-CN" dirty="0" err="1">
                <a:solidFill>
                  <a:srgbClr val="FFFF00"/>
                </a:solidFill>
                <a:ea typeface="宋体" pitchFamily="2" charset="-122"/>
              </a:rPr>
              <a:t>Biomerieux</a:t>
            </a:r>
            <a:r>
              <a:rPr lang="en-US" altLang="zh-CN" dirty="0">
                <a:solidFill>
                  <a:srgbClr val="FFFF00"/>
                </a:solidFill>
                <a:ea typeface="宋体" pitchFamily="2" charset="-122"/>
              </a:rPr>
              <a:t>).  </a:t>
            </a:r>
            <a:endParaRPr lang="en-US" altLang="zh-TW" dirty="0">
              <a:solidFill>
                <a:srgbClr val="FFFF00"/>
              </a:solidFill>
              <a:ea typeface="宋体" pitchFamily="2"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Blood culture processes</a:t>
            </a:r>
          </a:p>
        </p:txBody>
      </p:sp>
      <p:sp>
        <p:nvSpPr>
          <p:cNvPr id="512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graphicFrame>
        <p:nvGraphicFramePr>
          <p:cNvPr id="5124" name="Object 3"/>
          <p:cNvGraphicFramePr>
            <a:graphicFrameLocks noChangeAspect="1"/>
          </p:cNvGraphicFramePr>
          <p:nvPr>
            <p:extLst>
              <p:ext uri="{D42A27DB-BD31-4B8C-83A1-F6EECF244321}">
                <p14:modId xmlns:p14="http://schemas.microsoft.com/office/powerpoint/2010/main" val="3153680593"/>
              </p:ext>
            </p:extLst>
          </p:nvPr>
        </p:nvGraphicFramePr>
        <p:xfrm>
          <a:off x="1828800" y="1828800"/>
          <a:ext cx="6845300" cy="4521200"/>
        </p:xfrm>
        <a:graphic>
          <a:graphicData uri="http://schemas.openxmlformats.org/presentationml/2006/ole">
            <mc:AlternateContent xmlns:mc="http://schemas.openxmlformats.org/markup-compatibility/2006">
              <mc:Choice xmlns:v="urn:schemas-microsoft-com:vml" Requires="v">
                <p:oleObj spid="_x0000_s9246" name="Document" r:id="rId4" imgW="6086467" imgH="4036527" progId="Word.Document.12">
                  <p:embed/>
                </p:oleObj>
              </mc:Choice>
              <mc:Fallback>
                <p:oleObj name="Document" r:id="rId4" imgW="6086467" imgH="4036527" progId="Word.Document.12">
                  <p:embed/>
                  <p:pic>
                    <p:nvPicPr>
                      <p:cNvPr id="0" name=""/>
                      <p:cNvPicPr>
                        <a:picLocks noChangeAspect="1" noChangeArrowheads="1"/>
                      </p:cNvPicPr>
                      <p:nvPr/>
                    </p:nvPicPr>
                    <p:blipFill>
                      <a:blip r:embed="rId5"/>
                      <a:srcRect/>
                      <a:stretch>
                        <a:fillRect/>
                      </a:stretch>
                    </p:blipFill>
                    <p:spPr bwMode="auto">
                      <a:xfrm>
                        <a:off x="1828800" y="1828800"/>
                        <a:ext cx="68453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dirty="0" smtClean="0"/>
          </a:p>
        </p:txBody>
      </p:sp>
      <p:sp>
        <p:nvSpPr>
          <p:cNvPr id="11267"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olidFill>
                  <a:srgbClr val="FFFF00"/>
                </a:solidFill>
              </a:rPr>
              <a:t>Growth is required for phenotypic identification and antibiotic susceptibility testing </a:t>
            </a:r>
            <a:r>
              <a:rPr lang="zh-CN" altLang="en-US" dirty="0" smtClean="0">
                <a:solidFill>
                  <a:srgbClr val="FFFF00"/>
                </a:solidFill>
              </a:rPr>
              <a:t>鉴定，药敏依赖于生长</a:t>
            </a:r>
            <a:endParaRPr lang="en-US" altLang="en-US" dirty="0" smtClean="0">
              <a:solidFill>
                <a:srgbClr val="FFFF00"/>
              </a:solidFill>
            </a:endParaRPr>
          </a:p>
          <a:p>
            <a:endParaRPr lang="en-US" altLang="en-US" dirty="0" smtClean="0">
              <a:solidFill>
                <a:srgbClr val="FFFF00"/>
              </a:solidFill>
            </a:endParaRPr>
          </a:p>
          <a:p>
            <a:r>
              <a:rPr lang="en-US" altLang="en-US" dirty="0" smtClean="0">
                <a:solidFill>
                  <a:srgbClr val="FFFF00"/>
                </a:solidFill>
              </a:rPr>
              <a:t>Growth rates vary significantly among different organisms</a:t>
            </a:r>
          </a:p>
          <a:p>
            <a:pPr lvl="1"/>
            <a:r>
              <a:rPr lang="zh-CN" altLang="en-US" dirty="0">
                <a:solidFill>
                  <a:srgbClr val="FFFF00"/>
                </a:solidFill>
              </a:rPr>
              <a:t>生</a:t>
            </a:r>
            <a:r>
              <a:rPr lang="zh-CN" altLang="en-US" dirty="0" smtClean="0">
                <a:solidFill>
                  <a:srgbClr val="FFFF00"/>
                </a:solidFill>
              </a:rPr>
              <a:t>长速度差异</a:t>
            </a:r>
            <a:endParaRPr lang="en-US" altLang="en-US" dirty="0" smtClean="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260" y="416011"/>
            <a:ext cx="5955957" cy="1721708"/>
          </a:xfrm>
        </p:spPr>
        <p:txBody>
          <a:bodyPr>
            <a:normAutofit/>
          </a:bodyPr>
          <a:lstStyle/>
          <a:p>
            <a:r>
              <a:rPr lang="en-US" sz="2400" b="1" dirty="0" smtClean="0">
                <a:solidFill>
                  <a:srgbClr val="FFFF00"/>
                </a:solidFill>
                <a:latin typeface="Times New Roman" panose="02020603050405020304" pitchFamily="18" charset="0"/>
                <a:cs typeface="Times New Roman" panose="02020603050405020304" pitchFamily="18" charset="0"/>
              </a:rPr>
              <a:t>Challenges </a:t>
            </a:r>
            <a:r>
              <a:rPr lang="zh-CN" altLang="en-US" sz="2400" b="1" dirty="0" smtClean="0">
                <a:solidFill>
                  <a:srgbClr val="FFFF00"/>
                </a:solidFill>
                <a:latin typeface="Times New Roman" panose="02020603050405020304" pitchFamily="18" charset="0"/>
                <a:cs typeface="Times New Roman" panose="02020603050405020304" pitchFamily="18" charset="0"/>
              </a:rPr>
              <a:t>挑战</a:t>
            </a:r>
            <a:r>
              <a:rPr lang="en-US" sz="2400" b="1" dirty="0" smtClean="0">
                <a:solidFill>
                  <a:srgbClr val="FFFF00"/>
                </a:solidFill>
                <a:latin typeface="Times New Roman" panose="02020603050405020304" pitchFamily="18" charset="0"/>
                <a:cs typeface="Times New Roman" panose="02020603050405020304" pitchFamily="18" charset="0"/>
              </a:rPr>
              <a:t>:  </a:t>
            </a:r>
            <a:br>
              <a:rPr lang="en-US" sz="2400" b="1" dirty="0" smtClean="0">
                <a:solidFill>
                  <a:srgbClr val="FFFF00"/>
                </a:solidFill>
                <a:latin typeface="Times New Roman" panose="02020603050405020304" pitchFamily="18" charset="0"/>
                <a:cs typeface="Times New Roman" panose="02020603050405020304" pitchFamily="18" charset="0"/>
              </a:rPr>
            </a:br>
            <a:r>
              <a:rPr lang="en-US" sz="2400" b="1" dirty="0">
                <a:solidFill>
                  <a:srgbClr val="FFFF00"/>
                </a:solidFill>
                <a:latin typeface="Times New Roman" panose="02020603050405020304" pitchFamily="18" charset="0"/>
                <a:cs typeface="Times New Roman" panose="02020603050405020304" pitchFamily="18" charset="0"/>
              </a:rPr>
              <a:t/>
            </a:r>
            <a:br>
              <a:rPr lang="en-US" sz="2400" b="1" dirty="0">
                <a:solidFill>
                  <a:srgbClr val="FFFF00"/>
                </a:solidFill>
                <a:latin typeface="Times New Roman" panose="02020603050405020304" pitchFamily="18" charset="0"/>
                <a:cs typeface="Times New Roman" panose="02020603050405020304" pitchFamily="18" charset="0"/>
              </a:rPr>
            </a:br>
            <a:r>
              <a:rPr lang="en-US" sz="2400" b="1" dirty="0" smtClean="0">
                <a:solidFill>
                  <a:srgbClr val="FFFF00"/>
                </a:solidFill>
                <a:latin typeface="Times New Roman" panose="02020603050405020304" pitchFamily="18" charset="0"/>
                <a:cs typeface="Times New Roman" panose="02020603050405020304" pitchFamily="18" charset="0"/>
              </a:rPr>
              <a:t>emerging infectious diseases </a:t>
            </a:r>
            <a:r>
              <a:rPr lang="zh-CN" altLang="en-US" sz="2400" b="1" dirty="0" smtClean="0">
                <a:solidFill>
                  <a:srgbClr val="FFFF00"/>
                </a:solidFill>
                <a:latin typeface="Times New Roman" panose="02020603050405020304" pitchFamily="18" charset="0"/>
                <a:cs typeface="Times New Roman" panose="02020603050405020304" pitchFamily="18" charset="0"/>
              </a:rPr>
              <a:t>新感染性疾病</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0" y="3595815"/>
            <a:ext cx="6858000" cy="1750541"/>
          </a:xfrm>
        </p:spPr>
        <p:txBody>
          <a:bodyPr/>
          <a:lstStyle/>
          <a:p>
            <a:r>
              <a:rPr lang="en-US" dirty="0" smtClean="0">
                <a:solidFill>
                  <a:srgbClr val="FFFF00"/>
                </a:solidFill>
                <a:latin typeface="Times New Roman" panose="02020603050405020304" pitchFamily="18" charset="0"/>
                <a:cs typeface="Times New Roman" panose="02020603050405020304" pitchFamily="18" charset="0"/>
              </a:rPr>
              <a:t>Bacterial, fungal, parasitic, and viral infections</a:t>
            </a:r>
          </a:p>
          <a:p>
            <a:endParaRPr lang="en-US" dirty="0" smtClean="0">
              <a:solidFill>
                <a:srgbClr val="FFFF00"/>
              </a:solidFill>
              <a:latin typeface="Times New Roman" panose="02020603050405020304" pitchFamily="18" charset="0"/>
              <a:cs typeface="Times New Roman" panose="02020603050405020304" pitchFamily="18" charset="0"/>
            </a:endParaRPr>
          </a:p>
          <a:p>
            <a:r>
              <a:rPr lang="en-US" dirty="0" smtClean="0">
                <a:solidFill>
                  <a:srgbClr val="FFFF00"/>
                </a:solidFill>
                <a:latin typeface="Times New Roman" panose="02020603050405020304" pitchFamily="18" charset="0"/>
                <a:cs typeface="Times New Roman" panose="02020603050405020304" pitchFamily="18" charset="0"/>
              </a:rPr>
              <a:t>Zoonotic, food born, vector born, healthcare associated</a:t>
            </a:r>
          </a:p>
          <a:p>
            <a:endParaRPr lang="en-US" dirty="0"/>
          </a:p>
        </p:txBody>
      </p:sp>
    </p:spTree>
    <p:extLst>
      <p:ext uri="{BB962C8B-B14F-4D97-AF65-F5344CB8AC3E}">
        <p14:creationId xmlns:p14="http://schemas.microsoft.com/office/powerpoint/2010/main" val="27808003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smtClean="0">
                <a:solidFill>
                  <a:srgbClr val="FFFF00"/>
                </a:solidFill>
              </a:rPr>
              <a:t>Bacterium generation time - variable</a:t>
            </a:r>
          </a:p>
        </p:txBody>
      </p:sp>
      <p:sp>
        <p:nvSpPr>
          <p:cNvPr id="12291"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i="1" dirty="0" smtClean="0">
                <a:solidFill>
                  <a:srgbClr val="FFFF00"/>
                </a:solidFill>
              </a:rPr>
              <a:t>E. coli  </a:t>
            </a:r>
            <a:r>
              <a:rPr lang="zh-CN" altLang="en-US" dirty="0" smtClean="0">
                <a:solidFill>
                  <a:srgbClr val="FFFF00"/>
                </a:solidFill>
              </a:rPr>
              <a:t>大肠杆菌</a:t>
            </a:r>
            <a:r>
              <a:rPr lang="en-US" altLang="en-US" dirty="0" smtClean="0">
                <a:solidFill>
                  <a:srgbClr val="FFFF00"/>
                </a:solidFill>
              </a:rPr>
              <a:t>:  20 - 30 minutes (visible colonies can be observed after overnight or 1 day of incubation)</a:t>
            </a:r>
          </a:p>
          <a:p>
            <a:endParaRPr lang="en-US" altLang="en-US" dirty="0" smtClean="0">
              <a:solidFill>
                <a:srgbClr val="FFFF00"/>
              </a:solidFill>
            </a:endParaRPr>
          </a:p>
          <a:p>
            <a:r>
              <a:rPr lang="en-US" altLang="en-US" dirty="0" smtClean="0">
                <a:solidFill>
                  <a:srgbClr val="FFFF00"/>
                </a:solidFill>
              </a:rPr>
              <a:t>Mycobacteria </a:t>
            </a:r>
            <a:r>
              <a:rPr lang="zh-CN" altLang="en-US" dirty="0" smtClean="0">
                <a:solidFill>
                  <a:srgbClr val="FFFF00"/>
                </a:solidFill>
              </a:rPr>
              <a:t>分枝杆菌</a:t>
            </a:r>
            <a:r>
              <a:rPr lang="en-US" altLang="en-US" dirty="0" smtClean="0">
                <a:solidFill>
                  <a:srgbClr val="FFFF00"/>
                </a:solidFill>
              </a:rPr>
              <a:t>:  up to 20 hours.  (</a:t>
            </a:r>
            <a:r>
              <a:rPr lang="en-US" altLang="en-US" i="1" dirty="0" smtClean="0">
                <a:solidFill>
                  <a:srgbClr val="FFFF00"/>
                </a:solidFill>
              </a:rPr>
              <a:t>M. </a:t>
            </a:r>
            <a:r>
              <a:rPr lang="en-US" altLang="en-US" i="1" dirty="0" err="1" smtClean="0">
                <a:solidFill>
                  <a:srgbClr val="FFFF00"/>
                </a:solidFill>
              </a:rPr>
              <a:t>ulcerans</a:t>
            </a:r>
            <a:r>
              <a:rPr lang="en-US" altLang="en-US" dirty="0" smtClean="0">
                <a:solidFill>
                  <a:srgbClr val="FFFF00"/>
                </a:solidFill>
              </a:rPr>
              <a:t>, 36 h)</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91440" tIns="45720" rIns="91440" bIns="45720" numCol="1" anchor="t" anchorCtr="0" compatLnSpc="1">
            <a:prstTxWarp prst="textNoShape">
              <a:avLst/>
            </a:prstTxWarp>
            <a:normAutofit fontScale="90000"/>
          </a:bodyPr>
          <a:lstStyle/>
          <a:p>
            <a:pPr>
              <a:defRPr/>
            </a:pPr>
            <a:r>
              <a:rPr lang="en-US" altLang="en-US" sz="3600" smtClean="0">
                <a:solidFill>
                  <a:srgbClr val="FFFF00"/>
                </a:solidFill>
              </a:rPr>
              <a:t>Assay turnaround time</a:t>
            </a:r>
            <a:r>
              <a:rPr lang="en-US" altLang="en-US" sz="4000" smtClean="0"/>
              <a:t/>
            </a:r>
            <a:br>
              <a:rPr lang="en-US" altLang="en-US" sz="4000" smtClean="0"/>
            </a:br>
            <a:r>
              <a:rPr lang="en-US" altLang="en-US" sz="3600" smtClean="0">
                <a:solidFill>
                  <a:srgbClr val="FFFF00"/>
                </a:solidFill>
              </a:rPr>
              <a:t>- standard culture based methods</a:t>
            </a:r>
          </a:p>
        </p:txBody>
      </p:sp>
      <p:sp>
        <p:nvSpPr>
          <p:cNvPr id="13315" name="Content Placeholder 2"/>
          <p:cNvSpPr>
            <a:spLocks noGrp="1"/>
          </p:cNvSpPr>
          <p:nvPr>
            <p:ph idx="1"/>
          </p:nvPr>
        </p:nvSpPr>
        <p:spPr bwMode="auto">
          <a:xfrm>
            <a:off x="990600" y="2438400"/>
            <a:ext cx="76200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solidFill>
                  <a:srgbClr val="FFFF00"/>
                </a:solidFill>
              </a:rPr>
              <a:t>Bacterial culture: 1-3 days</a:t>
            </a:r>
          </a:p>
          <a:p>
            <a:r>
              <a:rPr lang="en-US" altLang="en-US" smtClean="0">
                <a:solidFill>
                  <a:srgbClr val="FFFF00"/>
                </a:solidFill>
              </a:rPr>
              <a:t>Mycobacterial culture: 6-8 weeks</a:t>
            </a:r>
          </a:p>
          <a:p>
            <a:r>
              <a:rPr lang="en-US" altLang="en-US" smtClean="0">
                <a:solidFill>
                  <a:srgbClr val="FFFF00"/>
                </a:solidFill>
              </a:rPr>
              <a:t>Fungal culture: 4 weeks</a:t>
            </a:r>
          </a:p>
          <a:p>
            <a:r>
              <a:rPr lang="en-US" altLang="en-US" smtClean="0">
                <a:solidFill>
                  <a:srgbClr val="FFFF00"/>
                </a:solidFill>
              </a:rPr>
              <a:t>Virus culture:  2 weeks (2 days for shell vial culture)</a:t>
            </a:r>
          </a:p>
          <a:p>
            <a:endParaRPr lang="en-US" alt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FF00"/>
                </a:solidFill>
              </a:rPr>
              <a:t>Impact </a:t>
            </a:r>
            <a:r>
              <a:rPr lang="en-US" sz="2400" dirty="0" smtClean="0">
                <a:solidFill>
                  <a:srgbClr val="FFFF00"/>
                </a:solidFill>
              </a:rPr>
              <a:t>(MALDI-TOF and real-time alert)</a:t>
            </a:r>
            <a:br>
              <a:rPr lang="en-US" sz="2400" dirty="0" smtClean="0">
                <a:solidFill>
                  <a:srgbClr val="FFFF00"/>
                </a:solidFill>
              </a:rPr>
            </a:br>
            <a:r>
              <a:rPr lang="en-US" sz="1600" dirty="0" smtClean="0">
                <a:solidFill>
                  <a:srgbClr val="FFFF00"/>
                </a:solidFill>
              </a:rPr>
              <a:t>(Huang et al. 2013 CID)</a:t>
            </a:r>
            <a:endParaRPr lang="en-US" sz="1600" dirty="0">
              <a:solidFill>
                <a:srgbClr val="FFFF00"/>
              </a:solidFill>
            </a:endParaRPr>
          </a:p>
        </p:txBody>
      </p:sp>
      <p:sp>
        <p:nvSpPr>
          <p:cNvPr id="3" name="Content Placeholder 2"/>
          <p:cNvSpPr>
            <a:spLocks noGrp="1"/>
          </p:cNvSpPr>
          <p:nvPr>
            <p:ph idx="1"/>
          </p:nvPr>
        </p:nvSpPr>
        <p:spPr>
          <a:xfrm>
            <a:off x="457200" y="1600200"/>
            <a:ext cx="8229600" cy="4572000"/>
          </a:xfrm>
        </p:spPr>
        <p:txBody>
          <a:bodyPr>
            <a:normAutofit/>
          </a:bodyPr>
          <a:lstStyle/>
          <a:p>
            <a:r>
              <a:rPr lang="en-US" dirty="0" smtClean="0">
                <a:solidFill>
                  <a:srgbClr val="FFFF00"/>
                </a:solidFill>
              </a:rPr>
              <a:t>Setting: 501 adults; bacteremia and </a:t>
            </a:r>
            <a:r>
              <a:rPr lang="en-US" dirty="0" err="1" smtClean="0">
                <a:solidFill>
                  <a:srgbClr val="FFFF00"/>
                </a:solidFill>
              </a:rPr>
              <a:t>candidemia</a:t>
            </a:r>
            <a:r>
              <a:rPr lang="en-US" dirty="0" smtClean="0">
                <a:solidFill>
                  <a:srgbClr val="FFFF00"/>
                </a:solidFill>
              </a:rPr>
              <a:t> hospitalized; Gram </a:t>
            </a:r>
            <a:r>
              <a:rPr lang="en-US" dirty="0" err="1" smtClean="0">
                <a:solidFill>
                  <a:srgbClr val="FFFF00"/>
                </a:solidFill>
              </a:rPr>
              <a:t>pos</a:t>
            </a:r>
            <a:r>
              <a:rPr lang="en-US" dirty="0" smtClean="0">
                <a:solidFill>
                  <a:srgbClr val="FFFF00"/>
                </a:solidFill>
              </a:rPr>
              <a:t>, </a:t>
            </a:r>
            <a:r>
              <a:rPr lang="en-US" dirty="0" err="1" smtClean="0">
                <a:solidFill>
                  <a:srgbClr val="FFFF00"/>
                </a:solidFill>
              </a:rPr>
              <a:t>neg</a:t>
            </a:r>
            <a:r>
              <a:rPr lang="en-US" dirty="0" smtClean="0">
                <a:solidFill>
                  <a:srgbClr val="FFFF00"/>
                </a:solidFill>
              </a:rPr>
              <a:t>, and yeasts. </a:t>
            </a:r>
          </a:p>
          <a:p>
            <a:r>
              <a:rPr lang="en-US" dirty="0" smtClean="0">
                <a:solidFill>
                  <a:srgbClr val="FFFF00"/>
                </a:solidFill>
              </a:rPr>
              <a:t>Lab testing: </a:t>
            </a:r>
            <a:r>
              <a:rPr lang="en-US" dirty="0" err="1" smtClean="0">
                <a:solidFill>
                  <a:srgbClr val="FFFF00"/>
                </a:solidFill>
              </a:rPr>
              <a:t>BacT</a:t>
            </a:r>
            <a:r>
              <a:rPr lang="en-US" dirty="0" smtClean="0">
                <a:solidFill>
                  <a:srgbClr val="FFFF00"/>
                </a:solidFill>
              </a:rPr>
              <a:t>/Alert + VITEK-2; </a:t>
            </a:r>
          </a:p>
          <a:p>
            <a:r>
              <a:rPr lang="en-US" dirty="0" smtClean="0">
                <a:solidFill>
                  <a:srgbClr val="FFFF00"/>
                </a:solidFill>
              </a:rPr>
              <a:t>Stewardship team intervention: </a:t>
            </a:r>
            <a:r>
              <a:rPr lang="en-US" u="sng" dirty="0" smtClean="0">
                <a:solidFill>
                  <a:srgbClr val="FFFF00"/>
                </a:solidFill>
              </a:rPr>
              <a:t>no change </a:t>
            </a:r>
            <a:r>
              <a:rPr lang="en-US" dirty="0" smtClean="0">
                <a:solidFill>
                  <a:srgbClr val="FFFF00"/>
                </a:solidFill>
              </a:rPr>
              <a:t>between pre- and study period</a:t>
            </a:r>
          </a:p>
          <a:p>
            <a:r>
              <a:rPr lang="en-US" dirty="0" smtClean="0">
                <a:solidFill>
                  <a:srgbClr val="FFFF00"/>
                </a:solidFill>
              </a:rPr>
              <a:t>Study period: </a:t>
            </a:r>
          </a:p>
          <a:p>
            <a:pPr lvl="1"/>
            <a:r>
              <a:rPr lang="en-US" dirty="0">
                <a:solidFill>
                  <a:srgbClr val="FFFF00"/>
                </a:solidFill>
              </a:rPr>
              <a:t> </a:t>
            </a:r>
            <a:r>
              <a:rPr lang="en-US" dirty="0" smtClean="0">
                <a:solidFill>
                  <a:srgbClr val="FFFF00"/>
                </a:solidFill>
              </a:rPr>
              <a:t>(1) </a:t>
            </a:r>
            <a:r>
              <a:rPr lang="en-US" u="sng" dirty="0" smtClean="0">
                <a:solidFill>
                  <a:srgbClr val="FFFF00"/>
                </a:solidFill>
              </a:rPr>
              <a:t>MALDI-TOF</a:t>
            </a:r>
            <a:r>
              <a:rPr lang="en-US" dirty="0" smtClean="0">
                <a:solidFill>
                  <a:srgbClr val="FFFF00"/>
                </a:solidFill>
              </a:rPr>
              <a:t> identification added  </a:t>
            </a:r>
            <a:r>
              <a:rPr lang="zh-CN" altLang="en-US" dirty="0" smtClean="0">
                <a:solidFill>
                  <a:srgbClr val="FFFF00"/>
                </a:solidFill>
              </a:rPr>
              <a:t>质谱病原鉴定</a:t>
            </a:r>
            <a:r>
              <a:rPr lang="en-US" dirty="0" smtClean="0">
                <a:solidFill>
                  <a:srgbClr val="FFFF00"/>
                </a:solidFill>
              </a:rPr>
              <a:t>; </a:t>
            </a:r>
          </a:p>
          <a:p>
            <a:pPr lvl="1"/>
            <a:r>
              <a:rPr lang="en-US" dirty="0">
                <a:solidFill>
                  <a:srgbClr val="FFFF00"/>
                </a:solidFill>
              </a:rPr>
              <a:t> </a:t>
            </a:r>
            <a:r>
              <a:rPr lang="en-US" dirty="0" smtClean="0">
                <a:solidFill>
                  <a:srgbClr val="FFFF00"/>
                </a:solidFill>
              </a:rPr>
              <a:t>(2) </a:t>
            </a:r>
            <a:r>
              <a:rPr lang="en-US" u="sng" dirty="0" smtClean="0">
                <a:solidFill>
                  <a:srgbClr val="FFFF00"/>
                </a:solidFill>
              </a:rPr>
              <a:t>real-time electronic alert </a:t>
            </a:r>
            <a:r>
              <a:rPr lang="en-US" dirty="0" smtClean="0">
                <a:solidFill>
                  <a:srgbClr val="FFFF00"/>
                </a:solidFill>
              </a:rPr>
              <a:t>of organism Gram stain, ID, AST to the Stewardship team (6:00 AM- 11:30 PM), plus email 24 </a:t>
            </a:r>
            <a:r>
              <a:rPr lang="en-US" dirty="0" smtClean="0">
                <a:solidFill>
                  <a:srgbClr val="FFFF00"/>
                </a:solidFill>
              </a:rPr>
              <a:t>h/d  </a:t>
            </a:r>
            <a:r>
              <a:rPr lang="zh-CN" altLang="en-US" dirty="0" smtClean="0">
                <a:solidFill>
                  <a:srgbClr val="FFFF00"/>
                </a:solidFill>
              </a:rPr>
              <a:t>实</a:t>
            </a:r>
            <a:r>
              <a:rPr lang="zh-CN" altLang="en-US" dirty="0">
                <a:solidFill>
                  <a:srgbClr val="FFFF00"/>
                </a:solidFill>
              </a:rPr>
              <a:t>时抗生素咨询指导委员会管</a:t>
            </a:r>
            <a:r>
              <a:rPr lang="zh-CN" altLang="en-US" dirty="0" smtClean="0">
                <a:solidFill>
                  <a:srgbClr val="FFFF00"/>
                </a:solidFill>
              </a:rPr>
              <a:t>理</a:t>
            </a:r>
            <a:r>
              <a:rPr lang="en-US" dirty="0" smtClean="0">
                <a:solidFill>
                  <a:srgbClr val="FFFF00"/>
                </a:solidFill>
              </a:rPr>
              <a:t>. </a:t>
            </a:r>
            <a:endParaRPr lang="en-US" dirty="0">
              <a:solidFill>
                <a:srgbClr val="FFFF00"/>
              </a:solidFill>
            </a:endParaRPr>
          </a:p>
        </p:txBody>
      </p:sp>
    </p:spTree>
    <p:extLst>
      <p:ext uri="{BB962C8B-B14F-4D97-AF65-F5344CB8AC3E}">
        <p14:creationId xmlns:p14="http://schemas.microsoft.com/office/powerpoint/2010/main" val="1662239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rgbClr val="FFFF00"/>
                </a:solidFill>
              </a:rPr>
              <a:t>Impact</a:t>
            </a:r>
            <a:r>
              <a:rPr lang="en-US" sz="5400" b="1" dirty="0">
                <a:solidFill>
                  <a:srgbClr val="FFFF00"/>
                </a:solidFill>
              </a:rPr>
              <a:t> </a:t>
            </a:r>
            <a:r>
              <a:rPr lang="en-US" sz="3100" dirty="0">
                <a:solidFill>
                  <a:srgbClr val="FFFF00"/>
                </a:solidFill>
              </a:rPr>
              <a:t>(MALDI-TOF and real-time alert)</a:t>
            </a:r>
            <a:br>
              <a:rPr lang="en-US" sz="3100" dirty="0">
                <a:solidFill>
                  <a:srgbClr val="FFFF00"/>
                </a:solidFill>
              </a:rPr>
            </a:br>
            <a:r>
              <a:rPr lang="en-US" sz="1800" dirty="0">
                <a:solidFill>
                  <a:srgbClr val="FFFF00"/>
                </a:solidFill>
              </a:rPr>
              <a:t>(Huang et al. 2013 CID)</a:t>
            </a:r>
          </a:p>
        </p:txBody>
      </p:sp>
      <p:sp>
        <p:nvSpPr>
          <p:cNvPr id="3" name="Content Placeholder 2"/>
          <p:cNvSpPr>
            <a:spLocks noGrp="1"/>
          </p:cNvSpPr>
          <p:nvPr>
            <p:ph idx="1"/>
          </p:nvPr>
        </p:nvSpPr>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64750746"/>
              </p:ext>
            </p:extLst>
          </p:nvPr>
        </p:nvGraphicFramePr>
        <p:xfrm>
          <a:off x="0" y="2971800"/>
          <a:ext cx="10474394" cy="1828799"/>
        </p:xfrm>
        <a:graphic>
          <a:graphicData uri="http://schemas.openxmlformats.org/presentationml/2006/ole">
            <mc:AlternateContent xmlns:mc="http://schemas.openxmlformats.org/markup-compatibility/2006">
              <mc:Choice xmlns:v="urn:schemas-microsoft-com:vml" Requires="v">
                <p:oleObj spid="_x0000_s2099" name="Document" r:id="rId4" imgW="8374774" imgH="1461701" progId="Word.Document.12">
                  <p:embed/>
                </p:oleObj>
              </mc:Choice>
              <mc:Fallback>
                <p:oleObj name="Document" r:id="rId4" imgW="8374774" imgH="1461701" progId="Word.Document.12">
                  <p:embed/>
                  <p:pic>
                    <p:nvPicPr>
                      <p:cNvPr id="0" name=""/>
                      <p:cNvPicPr/>
                      <p:nvPr/>
                    </p:nvPicPr>
                    <p:blipFill>
                      <a:blip r:embed="rId5"/>
                      <a:stretch>
                        <a:fillRect/>
                      </a:stretch>
                    </p:blipFill>
                    <p:spPr>
                      <a:xfrm>
                        <a:off x="0" y="2971800"/>
                        <a:ext cx="10474394" cy="1828799"/>
                      </a:xfrm>
                      <a:prstGeom prst="rect">
                        <a:avLst/>
                      </a:prstGeom>
                    </p:spPr>
                  </p:pic>
                </p:oleObj>
              </mc:Fallback>
            </mc:AlternateContent>
          </a:graphicData>
        </a:graphic>
      </p:graphicFrame>
    </p:spTree>
    <p:extLst>
      <p:ext uri="{BB962C8B-B14F-4D97-AF65-F5344CB8AC3E}">
        <p14:creationId xmlns:p14="http://schemas.microsoft.com/office/powerpoint/2010/main" val="30475528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274638"/>
            <a:ext cx="6449026" cy="1875438"/>
          </a:xfrm>
        </p:spPr>
        <p:txBody>
          <a:bodyPr>
            <a:normAutofit/>
          </a:bodyPr>
          <a:lstStyle/>
          <a:p>
            <a:r>
              <a:rPr lang="en-US" sz="2700" b="1" dirty="0">
                <a:solidFill>
                  <a:srgbClr val="FFFF00"/>
                </a:solidFill>
              </a:rPr>
              <a:t>Impact </a:t>
            </a:r>
            <a:r>
              <a:rPr lang="en-US" sz="2700" dirty="0">
                <a:solidFill>
                  <a:srgbClr val="FFFF00"/>
                </a:solidFill>
              </a:rPr>
              <a:t>(</a:t>
            </a:r>
            <a:r>
              <a:rPr lang="en-US" sz="2700" dirty="0" smtClean="0">
                <a:solidFill>
                  <a:srgbClr val="FFFF00"/>
                </a:solidFill>
              </a:rPr>
              <a:t>MALDI-TOF, Rapid AST, and stewardship)</a:t>
            </a:r>
            <a:r>
              <a:rPr lang="en-US" sz="3100" dirty="0" smtClean="0">
                <a:solidFill>
                  <a:srgbClr val="FFFF00"/>
                </a:solidFill>
              </a:rPr>
              <a:t/>
            </a:r>
            <a:br>
              <a:rPr lang="en-US" sz="3100" dirty="0" smtClean="0">
                <a:solidFill>
                  <a:srgbClr val="FFFF00"/>
                </a:solidFill>
              </a:rPr>
            </a:br>
            <a:r>
              <a:rPr lang="en-US" sz="3100" dirty="0">
                <a:solidFill>
                  <a:srgbClr val="FFFF00"/>
                </a:solidFill>
              </a:rPr>
              <a:t/>
            </a:r>
            <a:br>
              <a:rPr lang="en-US" sz="3100" dirty="0">
                <a:solidFill>
                  <a:srgbClr val="FFFF00"/>
                </a:solidFill>
              </a:rPr>
            </a:br>
            <a:r>
              <a:rPr lang="en-US" sz="1800" dirty="0" smtClean="0">
                <a:solidFill>
                  <a:srgbClr val="FFFF00"/>
                </a:solidFill>
              </a:rPr>
              <a:t>(</a:t>
            </a:r>
            <a:r>
              <a:rPr lang="en-US" sz="1800" dirty="0" err="1" smtClean="0">
                <a:solidFill>
                  <a:srgbClr val="FFFF00"/>
                </a:solidFill>
              </a:rPr>
              <a:t>Parez</a:t>
            </a:r>
            <a:r>
              <a:rPr lang="en-US" sz="1800" dirty="0" smtClean="0">
                <a:solidFill>
                  <a:srgbClr val="FFFF00"/>
                </a:solidFill>
              </a:rPr>
              <a:t> et al.  2012.  </a:t>
            </a:r>
            <a:r>
              <a:rPr lang="en-US" altLang="en-US" sz="1800" dirty="0" smtClean="0">
                <a:solidFill>
                  <a:srgbClr val="FFFF00"/>
                </a:solidFill>
              </a:rPr>
              <a:t>Arch </a:t>
            </a:r>
            <a:r>
              <a:rPr lang="en-US" altLang="en-US" sz="1800" dirty="0" err="1">
                <a:solidFill>
                  <a:srgbClr val="FFFF00"/>
                </a:solidFill>
              </a:rPr>
              <a:t>Pathol</a:t>
            </a:r>
            <a:r>
              <a:rPr lang="en-US" altLang="en-US" sz="1800" dirty="0">
                <a:solidFill>
                  <a:srgbClr val="FFFF00"/>
                </a:solidFill>
              </a:rPr>
              <a:t> Lab </a:t>
            </a:r>
            <a:r>
              <a:rPr lang="en-US" altLang="en-US" sz="1800" dirty="0" smtClean="0">
                <a:solidFill>
                  <a:srgbClr val="FFFF00"/>
                </a:solidFill>
              </a:rPr>
              <a:t>Med</a:t>
            </a:r>
            <a:r>
              <a:rPr lang="en-US" sz="1800" dirty="0" smtClean="0">
                <a:solidFill>
                  <a:srgbClr val="FFFF00"/>
                </a:solidFill>
              </a:rPr>
              <a:t>)</a:t>
            </a:r>
            <a:endParaRPr lang="en-US" sz="1800" dirty="0">
              <a:solidFill>
                <a:srgbClr val="FFFF00"/>
              </a:solidFill>
            </a:endParaRPr>
          </a:p>
        </p:txBody>
      </p:sp>
      <p:sp>
        <p:nvSpPr>
          <p:cNvPr id="3" name="Content Placeholder 2"/>
          <p:cNvSpPr>
            <a:spLocks noGrp="1"/>
          </p:cNvSpPr>
          <p:nvPr>
            <p:ph idx="1"/>
          </p:nvPr>
        </p:nvSpPr>
        <p:spPr>
          <a:xfrm>
            <a:off x="273050" y="2792627"/>
            <a:ext cx="8597900" cy="3333536"/>
          </a:xfrm>
        </p:spPr>
        <p:txBody>
          <a:bodyPr>
            <a:normAutofit/>
          </a:bodyPr>
          <a:lstStyle/>
          <a:p>
            <a:r>
              <a:rPr lang="en-US" dirty="0">
                <a:solidFill>
                  <a:srgbClr val="FFFF00"/>
                </a:solidFill>
              </a:rPr>
              <a:t>Setting: </a:t>
            </a:r>
            <a:r>
              <a:rPr lang="en-US" dirty="0" smtClean="0">
                <a:solidFill>
                  <a:srgbClr val="FFFF00"/>
                </a:solidFill>
              </a:rPr>
              <a:t>201 </a:t>
            </a:r>
            <a:r>
              <a:rPr lang="en-US" dirty="0">
                <a:solidFill>
                  <a:srgbClr val="FFFF00"/>
                </a:solidFill>
              </a:rPr>
              <a:t>adults; </a:t>
            </a:r>
            <a:r>
              <a:rPr lang="en-US" dirty="0" smtClean="0">
                <a:solidFill>
                  <a:srgbClr val="FFFF00"/>
                </a:solidFill>
              </a:rPr>
              <a:t>bacteremia; </a:t>
            </a:r>
            <a:r>
              <a:rPr lang="en-US" dirty="0">
                <a:solidFill>
                  <a:srgbClr val="FFFF00"/>
                </a:solidFill>
              </a:rPr>
              <a:t>Gram </a:t>
            </a:r>
            <a:r>
              <a:rPr lang="en-US" dirty="0" err="1" smtClean="0">
                <a:solidFill>
                  <a:srgbClr val="FFFF00"/>
                </a:solidFill>
              </a:rPr>
              <a:t>neg</a:t>
            </a:r>
            <a:r>
              <a:rPr lang="en-US" dirty="0" smtClean="0">
                <a:solidFill>
                  <a:srgbClr val="FFFF00"/>
                </a:solidFill>
              </a:rPr>
              <a:t> rods only</a:t>
            </a:r>
            <a:endParaRPr lang="en-US" dirty="0">
              <a:solidFill>
                <a:srgbClr val="FFFF00"/>
              </a:solidFill>
            </a:endParaRPr>
          </a:p>
          <a:p>
            <a:r>
              <a:rPr lang="en-US" dirty="0">
                <a:solidFill>
                  <a:srgbClr val="FFFF00"/>
                </a:solidFill>
              </a:rPr>
              <a:t>Lab testing: </a:t>
            </a:r>
            <a:r>
              <a:rPr lang="en-US" dirty="0" smtClean="0">
                <a:solidFill>
                  <a:srgbClr val="FFFF00"/>
                </a:solidFill>
              </a:rPr>
              <a:t>BACTEC </a:t>
            </a:r>
            <a:r>
              <a:rPr lang="en-US" dirty="0">
                <a:solidFill>
                  <a:srgbClr val="FFFF00"/>
                </a:solidFill>
              </a:rPr>
              <a:t>+ </a:t>
            </a:r>
            <a:r>
              <a:rPr lang="en-US" dirty="0" smtClean="0">
                <a:solidFill>
                  <a:srgbClr val="FFFF00"/>
                </a:solidFill>
              </a:rPr>
              <a:t>Phoenix; </a:t>
            </a:r>
            <a:r>
              <a:rPr lang="zh-CN" altLang="en-US" dirty="0" smtClean="0">
                <a:solidFill>
                  <a:srgbClr val="FFFF00"/>
                </a:solidFill>
              </a:rPr>
              <a:t>（成人，菌血症，革兰氏阴性菌）</a:t>
            </a:r>
            <a:endParaRPr lang="en-US" dirty="0">
              <a:solidFill>
                <a:srgbClr val="FFFF00"/>
              </a:solidFill>
            </a:endParaRPr>
          </a:p>
          <a:p>
            <a:r>
              <a:rPr lang="en-US" dirty="0" smtClean="0">
                <a:solidFill>
                  <a:srgbClr val="FFFF00"/>
                </a:solidFill>
              </a:rPr>
              <a:t>Study </a:t>
            </a:r>
            <a:r>
              <a:rPr lang="en-US" dirty="0">
                <a:solidFill>
                  <a:srgbClr val="FFFF00"/>
                </a:solidFill>
              </a:rPr>
              <a:t>period: </a:t>
            </a:r>
          </a:p>
          <a:p>
            <a:pPr lvl="1"/>
            <a:r>
              <a:rPr lang="en-US" dirty="0">
                <a:solidFill>
                  <a:srgbClr val="FFFF00"/>
                </a:solidFill>
              </a:rPr>
              <a:t> (1) MALDI-TOF identification added</a:t>
            </a:r>
            <a:r>
              <a:rPr lang="en-US" dirty="0" smtClean="0">
                <a:solidFill>
                  <a:srgbClr val="FFFF00"/>
                </a:solidFill>
              </a:rPr>
              <a:t>;</a:t>
            </a:r>
            <a:r>
              <a:rPr lang="zh-CN" altLang="en-US" dirty="0">
                <a:solidFill>
                  <a:srgbClr val="FFFF00"/>
                </a:solidFill>
              </a:rPr>
              <a:t>质谱鉴</a:t>
            </a:r>
            <a:r>
              <a:rPr lang="zh-CN" altLang="en-US" dirty="0" smtClean="0">
                <a:solidFill>
                  <a:srgbClr val="FFFF00"/>
                </a:solidFill>
              </a:rPr>
              <a:t>定</a:t>
            </a:r>
            <a:endParaRPr lang="en-US" dirty="0" smtClean="0">
              <a:solidFill>
                <a:srgbClr val="FFFF00"/>
              </a:solidFill>
            </a:endParaRPr>
          </a:p>
          <a:p>
            <a:pPr lvl="1"/>
            <a:r>
              <a:rPr lang="en-US" dirty="0">
                <a:solidFill>
                  <a:srgbClr val="FFFF00"/>
                </a:solidFill>
              </a:rPr>
              <a:t> </a:t>
            </a:r>
            <a:r>
              <a:rPr lang="en-US" dirty="0" smtClean="0">
                <a:solidFill>
                  <a:srgbClr val="FFFF00"/>
                </a:solidFill>
              </a:rPr>
              <a:t>(3) Rapid susceptibility testing </a:t>
            </a:r>
            <a:r>
              <a:rPr lang="zh-CN" altLang="en-US" dirty="0" smtClean="0">
                <a:solidFill>
                  <a:srgbClr val="FFFF00"/>
                </a:solidFill>
              </a:rPr>
              <a:t>快</a:t>
            </a:r>
            <a:r>
              <a:rPr lang="zh-CN" altLang="en-US" dirty="0">
                <a:solidFill>
                  <a:srgbClr val="FFFF00"/>
                </a:solidFill>
              </a:rPr>
              <a:t>速药</a:t>
            </a:r>
            <a:r>
              <a:rPr lang="zh-CN" altLang="en-US" dirty="0" smtClean="0">
                <a:solidFill>
                  <a:srgbClr val="FFFF00"/>
                </a:solidFill>
              </a:rPr>
              <a:t>敏</a:t>
            </a:r>
            <a:endParaRPr lang="en-US" dirty="0">
              <a:solidFill>
                <a:srgbClr val="FFFF00"/>
              </a:solidFill>
            </a:endParaRPr>
          </a:p>
          <a:p>
            <a:pPr lvl="1"/>
            <a:r>
              <a:rPr lang="en-US" dirty="0">
                <a:solidFill>
                  <a:srgbClr val="FFFF00"/>
                </a:solidFill>
              </a:rPr>
              <a:t> (2) </a:t>
            </a:r>
            <a:r>
              <a:rPr lang="en-US" dirty="0" smtClean="0">
                <a:solidFill>
                  <a:srgbClr val="FFFF00"/>
                </a:solidFill>
              </a:rPr>
              <a:t>Near-real-time Stewardship intervention </a:t>
            </a:r>
            <a:r>
              <a:rPr lang="zh-CN" altLang="en-US" dirty="0">
                <a:solidFill>
                  <a:srgbClr val="FFFF00"/>
                </a:solidFill>
              </a:rPr>
              <a:t>实时抗生素咨询指导委员</a:t>
            </a:r>
            <a:r>
              <a:rPr lang="zh-CN" altLang="en-US" dirty="0" smtClean="0">
                <a:solidFill>
                  <a:srgbClr val="FFFF00"/>
                </a:solidFill>
              </a:rPr>
              <a:t>会管理</a:t>
            </a:r>
            <a:endParaRPr lang="en-US" dirty="0">
              <a:solidFill>
                <a:srgbClr val="FFFF00"/>
              </a:solidFill>
            </a:endParaRPr>
          </a:p>
        </p:txBody>
      </p:sp>
    </p:spTree>
    <p:extLst>
      <p:ext uri="{BB962C8B-B14F-4D97-AF65-F5344CB8AC3E}">
        <p14:creationId xmlns:p14="http://schemas.microsoft.com/office/powerpoint/2010/main" val="8848041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a:solidFill>
                  <a:srgbClr val="FFFF00"/>
                </a:solidFill>
              </a:rPr>
              <a:t>(</a:t>
            </a:r>
            <a:r>
              <a:rPr lang="en-US" sz="1600" dirty="0" err="1">
                <a:solidFill>
                  <a:srgbClr val="FFFF00"/>
                </a:solidFill>
              </a:rPr>
              <a:t>Parez</a:t>
            </a:r>
            <a:r>
              <a:rPr lang="en-US" sz="1600" dirty="0">
                <a:solidFill>
                  <a:srgbClr val="FFFF00"/>
                </a:solidFill>
              </a:rPr>
              <a:t> et al.  2012.  </a:t>
            </a:r>
            <a:r>
              <a:rPr lang="en-US" altLang="en-US" sz="1600" dirty="0">
                <a:solidFill>
                  <a:srgbClr val="FFFF00"/>
                </a:solidFill>
              </a:rPr>
              <a:t>Arch </a:t>
            </a:r>
            <a:r>
              <a:rPr lang="en-US" altLang="en-US" sz="1600" dirty="0" err="1">
                <a:solidFill>
                  <a:srgbClr val="FFFF00"/>
                </a:solidFill>
              </a:rPr>
              <a:t>Pathol</a:t>
            </a:r>
            <a:r>
              <a:rPr lang="en-US" altLang="en-US" sz="1600" dirty="0">
                <a:solidFill>
                  <a:srgbClr val="FFFF00"/>
                </a:solidFill>
              </a:rPr>
              <a:t> Lab Med</a:t>
            </a:r>
            <a:r>
              <a:rPr lang="en-US" sz="1600" dirty="0">
                <a:solidFill>
                  <a:srgbClr val="FFFF00"/>
                </a:solidFill>
              </a:rPr>
              <a:t>)</a:t>
            </a:r>
            <a:endParaRPr lang="en-US" sz="1600"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73832"/>
            <a:ext cx="8229600" cy="4378698"/>
          </a:xfrm>
          <a:noFill/>
        </p:spPr>
      </p:pic>
    </p:spTree>
    <p:extLst>
      <p:ext uri="{BB962C8B-B14F-4D97-AF65-F5344CB8AC3E}">
        <p14:creationId xmlns:p14="http://schemas.microsoft.com/office/powerpoint/2010/main" val="2201713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rgbClr val="FFFF00"/>
                </a:solidFill>
              </a:rPr>
              <a:t>Impact </a:t>
            </a:r>
            <a:r>
              <a:rPr lang="en-US" sz="3100" dirty="0">
                <a:solidFill>
                  <a:srgbClr val="FFFF00"/>
                </a:solidFill>
              </a:rPr>
              <a:t>(MALDI-TOF, Rapid AST, and stewardship)</a:t>
            </a:r>
            <a:br>
              <a:rPr lang="en-US" sz="3100" dirty="0">
                <a:solidFill>
                  <a:srgbClr val="FFFF00"/>
                </a:solidFill>
              </a:rPr>
            </a:br>
            <a:r>
              <a:rPr lang="en-US" sz="1800" dirty="0">
                <a:solidFill>
                  <a:srgbClr val="FFFF00"/>
                </a:solidFill>
              </a:rPr>
              <a:t>(</a:t>
            </a:r>
            <a:r>
              <a:rPr lang="en-US" sz="1800" dirty="0" err="1">
                <a:solidFill>
                  <a:srgbClr val="FFFF00"/>
                </a:solidFill>
              </a:rPr>
              <a:t>Parez</a:t>
            </a:r>
            <a:r>
              <a:rPr lang="en-US" sz="1800" dirty="0">
                <a:solidFill>
                  <a:srgbClr val="FFFF00"/>
                </a:solidFill>
              </a:rPr>
              <a:t> et al.  </a:t>
            </a:r>
            <a:r>
              <a:rPr lang="en-US" sz="1800" dirty="0" smtClean="0">
                <a:solidFill>
                  <a:srgbClr val="FFFF00"/>
                </a:solidFill>
              </a:rPr>
              <a:t>2013.  </a:t>
            </a:r>
            <a:r>
              <a:rPr lang="en-US" altLang="en-US" sz="1800" dirty="0">
                <a:solidFill>
                  <a:srgbClr val="FFFF00"/>
                </a:solidFill>
              </a:rPr>
              <a:t>Arch </a:t>
            </a:r>
            <a:r>
              <a:rPr lang="en-US" altLang="en-US" sz="1800" dirty="0" err="1">
                <a:solidFill>
                  <a:srgbClr val="FFFF00"/>
                </a:solidFill>
              </a:rPr>
              <a:t>Pathol</a:t>
            </a:r>
            <a:r>
              <a:rPr lang="en-US" altLang="en-US" sz="1800" dirty="0">
                <a:solidFill>
                  <a:srgbClr val="FFFF00"/>
                </a:solidFill>
              </a:rPr>
              <a:t> Lab Med</a:t>
            </a:r>
            <a:r>
              <a:rPr lang="en-US" sz="1800" dirty="0">
                <a:solidFill>
                  <a:srgbClr val="FFFF00"/>
                </a:solidFill>
              </a:rPr>
              <a:t>)</a:t>
            </a:r>
            <a:endParaRPr lang="en-US" sz="1800" dirty="0"/>
          </a:p>
        </p:txBody>
      </p:sp>
      <p:sp>
        <p:nvSpPr>
          <p:cNvPr id="3" name="Content Placeholder 2"/>
          <p:cNvSpPr>
            <a:spLocks noGrp="1"/>
          </p:cNvSpPr>
          <p:nvPr>
            <p:ph idx="1"/>
          </p:nvPr>
        </p:nvSpPr>
        <p:spPr/>
        <p:txBody>
          <a:bodyPr/>
          <a:lstStyle/>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289421929"/>
              </p:ext>
            </p:extLst>
          </p:nvPr>
        </p:nvGraphicFramePr>
        <p:xfrm>
          <a:off x="533400" y="2743200"/>
          <a:ext cx="8374062" cy="1368425"/>
        </p:xfrm>
        <a:graphic>
          <a:graphicData uri="http://schemas.openxmlformats.org/presentationml/2006/ole">
            <mc:AlternateContent xmlns:mc="http://schemas.openxmlformats.org/markup-compatibility/2006">
              <mc:Choice xmlns:v="urn:schemas-microsoft-com:vml" Requires="v">
                <p:oleObj spid="_x0000_s3123" name="Document" r:id="rId4" imgW="8374774" imgH="1368661" progId="Word.Document.12">
                  <p:embed/>
                </p:oleObj>
              </mc:Choice>
              <mc:Fallback>
                <p:oleObj name="Document" r:id="rId4" imgW="8374774" imgH="1368661" progId="Word.Document.12">
                  <p:embed/>
                  <p:pic>
                    <p:nvPicPr>
                      <p:cNvPr id="0" name=""/>
                      <p:cNvPicPr/>
                      <p:nvPr/>
                    </p:nvPicPr>
                    <p:blipFill>
                      <a:blip r:embed="rId5"/>
                      <a:stretch>
                        <a:fillRect/>
                      </a:stretch>
                    </p:blipFill>
                    <p:spPr>
                      <a:xfrm>
                        <a:off x="533400" y="2743200"/>
                        <a:ext cx="8374062" cy="1368425"/>
                      </a:xfrm>
                      <a:prstGeom prst="rect">
                        <a:avLst/>
                      </a:prstGeom>
                    </p:spPr>
                  </p:pic>
                </p:oleObj>
              </mc:Fallback>
            </mc:AlternateContent>
          </a:graphicData>
        </a:graphic>
      </p:graphicFrame>
    </p:spTree>
    <p:extLst>
      <p:ext uri="{BB962C8B-B14F-4D97-AF65-F5344CB8AC3E}">
        <p14:creationId xmlns:p14="http://schemas.microsoft.com/office/powerpoint/2010/main" val="38121475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sz="3600" b="1" dirty="0">
                <a:solidFill>
                  <a:srgbClr val="FFFF00"/>
                </a:solidFill>
              </a:rPr>
              <a:t>Lurie Children’s: positive blood culture </a:t>
            </a:r>
            <a:r>
              <a:rPr lang="en-US" altLang="en-US" dirty="0">
                <a:solidFill>
                  <a:srgbClr val="FFFF00"/>
                </a:solidFill>
              </a:rPr>
              <a:t/>
            </a:r>
            <a:br>
              <a:rPr lang="en-US" altLang="en-US" dirty="0">
                <a:solidFill>
                  <a:srgbClr val="FFFF00"/>
                </a:solidFill>
              </a:rPr>
            </a:br>
            <a:r>
              <a:rPr lang="en-US" altLang="en-US" sz="2200" dirty="0" smtClean="0">
                <a:solidFill>
                  <a:srgbClr val="FFFF00"/>
                </a:solidFill>
              </a:rPr>
              <a:t>4/2012 </a:t>
            </a:r>
            <a:r>
              <a:rPr lang="en-US" altLang="en-US" sz="2200" dirty="0">
                <a:solidFill>
                  <a:srgbClr val="FFFF00"/>
                </a:solidFill>
              </a:rPr>
              <a:t>– </a:t>
            </a:r>
            <a:r>
              <a:rPr lang="en-US" altLang="en-US" sz="2200" dirty="0" smtClean="0">
                <a:solidFill>
                  <a:srgbClr val="FFFF00"/>
                </a:solidFill>
              </a:rPr>
              <a:t>4/2013</a:t>
            </a:r>
            <a:endParaRPr lang="en-US" sz="2200" dirty="0"/>
          </a:p>
        </p:txBody>
      </p:sp>
      <p:sp>
        <p:nvSpPr>
          <p:cNvPr id="3" name="Content Placeholder 2"/>
          <p:cNvSpPr>
            <a:spLocks noGrp="1"/>
          </p:cNvSpPr>
          <p:nvPr>
            <p:ph idx="1"/>
          </p:nvPr>
        </p:nvSpPr>
        <p:spPr>
          <a:xfrm>
            <a:off x="2209800" y="2209800"/>
            <a:ext cx="5257800" cy="3200400"/>
          </a:xfrm>
        </p:spPr>
        <p:txBody>
          <a:bodyPr/>
          <a:lstStyle/>
          <a:p>
            <a:r>
              <a:rPr lang="en-US" altLang="en-US" i="1" dirty="0">
                <a:solidFill>
                  <a:srgbClr val="FFFF00"/>
                </a:solidFill>
              </a:rPr>
              <a:t>E. coli</a:t>
            </a:r>
            <a:r>
              <a:rPr lang="en-US" altLang="en-US" dirty="0">
                <a:solidFill>
                  <a:srgbClr val="FFFF00"/>
                </a:solidFill>
              </a:rPr>
              <a:t>: 23</a:t>
            </a:r>
          </a:p>
          <a:p>
            <a:r>
              <a:rPr lang="en-US" altLang="en-US" i="1" dirty="0" err="1">
                <a:solidFill>
                  <a:srgbClr val="FFFF00"/>
                </a:solidFill>
              </a:rPr>
              <a:t>Klebsiella</a:t>
            </a:r>
            <a:r>
              <a:rPr lang="en-US" altLang="en-US" dirty="0">
                <a:solidFill>
                  <a:srgbClr val="FFFF00"/>
                </a:solidFill>
              </a:rPr>
              <a:t> </a:t>
            </a:r>
            <a:r>
              <a:rPr lang="en-US" altLang="en-US" dirty="0" err="1">
                <a:solidFill>
                  <a:srgbClr val="FFFF00"/>
                </a:solidFill>
              </a:rPr>
              <a:t>spp</a:t>
            </a:r>
            <a:r>
              <a:rPr lang="en-US" altLang="en-US" dirty="0">
                <a:solidFill>
                  <a:srgbClr val="FFFF00"/>
                </a:solidFill>
              </a:rPr>
              <a:t>: 23 </a:t>
            </a:r>
          </a:p>
          <a:p>
            <a:pPr lvl="1"/>
            <a:r>
              <a:rPr lang="en-US" altLang="en-US" sz="1400" i="1" dirty="0">
                <a:solidFill>
                  <a:srgbClr val="FFFF00"/>
                </a:solidFill>
              </a:rPr>
              <a:t>K. </a:t>
            </a:r>
            <a:r>
              <a:rPr lang="en-US" altLang="en-US" sz="1400" i="1" dirty="0" err="1">
                <a:solidFill>
                  <a:srgbClr val="FFFF00"/>
                </a:solidFill>
              </a:rPr>
              <a:t>pneumoniae</a:t>
            </a:r>
            <a:r>
              <a:rPr lang="en-US" altLang="en-US" sz="1400" i="1" dirty="0">
                <a:solidFill>
                  <a:srgbClr val="FFFF00"/>
                </a:solidFill>
              </a:rPr>
              <a:t> </a:t>
            </a:r>
            <a:r>
              <a:rPr lang="en-US" altLang="en-US" sz="1400" dirty="0">
                <a:solidFill>
                  <a:srgbClr val="FFFF00"/>
                </a:solidFill>
              </a:rPr>
              <a:t>= 18</a:t>
            </a:r>
          </a:p>
          <a:p>
            <a:pPr lvl="1"/>
            <a:r>
              <a:rPr lang="en-US" altLang="en-US" sz="1400" i="1" dirty="0">
                <a:solidFill>
                  <a:srgbClr val="FFFF00"/>
                </a:solidFill>
              </a:rPr>
              <a:t>K. </a:t>
            </a:r>
            <a:r>
              <a:rPr lang="en-US" altLang="en-US" sz="1400" i="1" dirty="0" err="1">
                <a:solidFill>
                  <a:srgbClr val="FFFF00"/>
                </a:solidFill>
              </a:rPr>
              <a:t>oxytoca</a:t>
            </a:r>
            <a:r>
              <a:rPr lang="en-US" altLang="en-US" sz="1400" i="1" dirty="0">
                <a:solidFill>
                  <a:srgbClr val="FFFF00"/>
                </a:solidFill>
              </a:rPr>
              <a:t> </a:t>
            </a:r>
            <a:r>
              <a:rPr lang="en-US" altLang="en-US" sz="1400" dirty="0">
                <a:solidFill>
                  <a:srgbClr val="FFFF00"/>
                </a:solidFill>
              </a:rPr>
              <a:t>= 5</a:t>
            </a:r>
          </a:p>
          <a:p>
            <a:r>
              <a:rPr lang="en-US" altLang="en-US" i="1" dirty="0">
                <a:solidFill>
                  <a:srgbClr val="FFFF00"/>
                </a:solidFill>
              </a:rPr>
              <a:t>Pseudomonas</a:t>
            </a:r>
            <a:r>
              <a:rPr lang="en-US" altLang="en-US" dirty="0">
                <a:solidFill>
                  <a:srgbClr val="FFFF00"/>
                </a:solidFill>
              </a:rPr>
              <a:t> </a:t>
            </a:r>
            <a:r>
              <a:rPr lang="en-US" altLang="en-US" dirty="0" err="1">
                <a:solidFill>
                  <a:srgbClr val="FFFF00"/>
                </a:solidFill>
              </a:rPr>
              <a:t>spp</a:t>
            </a:r>
            <a:r>
              <a:rPr lang="en-US" altLang="en-US" dirty="0">
                <a:solidFill>
                  <a:srgbClr val="FFFF00"/>
                </a:solidFill>
              </a:rPr>
              <a:t>: 14</a:t>
            </a:r>
          </a:p>
          <a:p>
            <a:pPr lvl="1"/>
            <a:r>
              <a:rPr lang="en-US" altLang="en-US" sz="1400" i="1" dirty="0">
                <a:solidFill>
                  <a:srgbClr val="FFFF00"/>
                </a:solidFill>
              </a:rPr>
              <a:t>Ps. </a:t>
            </a:r>
            <a:r>
              <a:rPr lang="en-US" altLang="en-US" sz="1400" i="1" dirty="0" err="1">
                <a:solidFill>
                  <a:srgbClr val="FFFF00"/>
                </a:solidFill>
              </a:rPr>
              <a:t>aeruginosa</a:t>
            </a:r>
            <a:r>
              <a:rPr lang="en-US" altLang="en-US" sz="1400" i="1" dirty="0">
                <a:solidFill>
                  <a:srgbClr val="FFFF00"/>
                </a:solidFill>
              </a:rPr>
              <a:t> </a:t>
            </a:r>
            <a:r>
              <a:rPr lang="en-US" altLang="en-US" sz="1400" dirty="0">
                <a:solidFill>
                  <a:srgbClr val="FFFF00"/>
                </a:solidFill>
              </a:rPr>
              <a:t>= 13</a:t>
            </a:r>
          </a:p>
          <a:p>
            <a:endParaRPr lang="en-US" dirty="0"/>
          </a:p>
        </p:txBody>
      </p:sp>
    </p:spTree>
    <p:extLst>
      <p:ext uri="{BB962C8B-B14F-4D97-AF65-F5344CB8AC3E}">
        <p14:creationId xmlns:p14="http://schemas.microsoft.com/office/powerpoint/2010/main" val="1845663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FF00"/>
                </a:solidFill>
              </a:rPr>
              <a:t>Lurie Children’s</a:t>
            </a:r>
            <a:endParaRPr lang="en-US" sz="3600" b="1" dirty="0">
              <a:solidFill>
                <a:srgbClr val="FFFF00"/>
              </a:solidFill>
            </a:endParaRPr>
          </a:p>
        </p:txBody>
      </p:sp>
      <p:sp>
        <p:nvSpPr>
          <p:cNvPr id="3" name="Content Placeholder 2"/>
          <p:cNvSpPr>
            <a:spLocks noGrp="1"/>
          </p:cNvSpPr>
          <p:nvPr>
            <p:ph idx="1"/>
          </p:nvPr>
        </p:nvSpPr>
        <p:spPr>
          <a:xfrm>
            <a:off x="273050" y="2150076"/>
            <a:ext cx="8597900" cy="3976087"/>
          </a:xfrm>
        </p:spPr>
        <p:txBody>
          <a:bodyPr/>
          <a:lstStyle/>
          <a:p>
            <a:r>
              <a:rPr lang="en-US" dirty="0" smtClean="0">
                <a:solidFill>
                  <a:srgbClr val="FFFF00"/>
                </a:solidFill>
              </a:rPr>
              <a:t>Gram negative rods: </a:t>
            </a:r>
            <a:r>
              <a:rPr lang="en-US" sz="2800" dirty="0">
                <a:solidFill>
                  <a:srgbClr val="FFFF00"/>
                </a:solidFill>
              </a:rPr>
              <a:t>PNA </a:t>
            </a:r>
            <a:r>
              <a:rPr lang="en-US" sz="2800" dirty="0" smtClean="0">
                <a:solidFill>
                  <a:srgbClr val="FFFF00"/>
                </a:solidFill>
              </a:rPr>
              <a:t>FISH </a:t>
            </a:r>
            <a:r>
              <a:rPr lang="zh-CN" altLang="en-US" sz="2800" dirty="0" smtClean="0">
                <a:solidFill>
                  <a:srgbClr val="FFFF00"/>
                </a:solidFill>
              </a:rPr>
              <a:t>（</a:t>
            </a:r>
            <a:r>
              <a:rPr lang="en-US" altLang="zh-CN" sz="2800" dirty="0" smtClean="0">
                <a:solidFill>
                  <a:srgbClr val="FFFF00"/>
                </a:solidFill>
              </a:rPr>
              <a:t>DNA</a:t>
            </a:r>
            <a:r>
              <a:rPr lang="zh-CN" altLang="en-US" sz="2800" dirty="0" smtClean="0">
                <a:solidFill>
                  <a:srgbClr val="FFFF00"/>
                </a:solidFill>
              </a:rPr>
              <a:t>原位杂交染色鉴定）</a:t>
            </a:r>
            <a:r>
              <a:rPr lang="en-US" sz="2800" dirty="0" smtClean="0">
                <a:solidFill>
                  <a:srgbClr val="FFFF00"/>
                </a:solidFill>
              </a:rPr>
              <a:t> for differentiation of </a:t>
            </a:r>
            <a:r>
              <a:rPr lang="en-US" sz="2800" i="1" dirty="0" smtClean="0">
                <a:solidFill>
                  <a:srgbClr val="FFFF00"/>
                </a:solidFill>
              </a:rPr>
              <a:t>E</a:t>
            </a:r>
            <a:r>
              <a:rPr lang="en-US" sz="2800" i="1" dirty="0">
                <a:solidFill>
                  <a:srgbClr val="FFFF00"/>
                </a:solidFill>
              </a:rPr>
              <a:t>. coli </a:t>
            </a:r>
            <a:r>
              <a:rPr lang="en-US" sz="2800" dirty="0">
                <a:solidFill>
                  <a:srgbClr val="FFFF00"/>
                </a:solidFill>
              </a:rPr>
              <a:t>vs</a:t>
            </a:r>
            <a:r>
              <a:rPr lang="en-US" sz="2800" i="1" dirty="0">
                <a:solidFill>
                  <a:srgbClr val="FFFF00"/>
                </a:solidFill>
              </a:rPr>
              <a:t>. pseudomonas </a:t>
            </a:r>
            <a:r>
              <a:rPr lang="en-US" sz="2800" i="1" dirty="0" smtClean="0">
                <a:solidFill>
                  <a:srgbClr val="FFFF00"/>
                </a:solidFill>
              </a:rPr>
              <a:t>aeruginosa </a:t>
            </a:r>
            <a:r>
              <a:rPr lang="en-US" sz="2800" dirty="0" smtClean="0">
                <a:solidFill>
                  <a:srgbClr val="FFFF00"/>
                </a:solidFill>
              </a:rPr>
              <a:t>(</a:t>
            </a:r>
            <a:r>
              <a:rPr lang="zh-CN" altLang="en-US" sz="2800" dirty="0" smtClean="0">
                <a:solidFill>
                  <a:srgbClr val="FFFF00"/>
                </a:solidFill>
              </a:rPr>
              <a:t>大肠杆</a:t>
            </a:r>
            <a:r>
              <a:rPr lang="zh-CN" altLang="en-US" sz="2800" dirty="0">
                <a:solidFill>
                  <a:srgbClr val="FFFF00"/>
                </a:solidFill>
              </a:rPr>
              <a:t>菌，绿脓</a:t>
            </a:r>
            <a:r>
              <a:rPr lang="zh-CN" altLang="en-US" sz="2800" dirty="0" smtClean="0">
                <a:solidFill>
                  <a:srgbClr val="FFFF00"/>
                </a:solidFill>
              </a:rPr>
              <a:t>杆菌绿 </a:t>
            </a:r>
            <a:r>
              <a:rPr lang="en-US" sz="2800" dirty="0" smtClean="0">
                <a:solidFill>
                  <a:srgbClr val="FFFF00"/>
                </a:solidFill>
              </a:rPr>
              <a:t>3-4 hours)</a:t>
            </a:r>
          </a:p>
          <a:p>
            <a:endParaRPr lang="en-US" sz="2800" dirty="0" smtClean="0">
              <a:solidFill>
                <a:srgbClr val="FFFF00"/>
              </a:solidFill>
            </a:endParaRPr>
          </a:p>
          <a:p>
            <a:r>
              <a:rPr lang="en-US" dirty="0" smtClean="0">
                <a:solidFill>
                  <a:srgbClr val="FFFF00"/>
                </a:solidFill>
              </a:rPr>
              <a:t>Yeast:  </a:t>
            </a:r>
            <a:r>
              <a:rPr lang="en-US" sz="2800" dirty="0" smtClean="0">
                <a:solidFill>
                  <a:srgbClr val="FFFF00"/>
                </a:solidFill>
              </a:rPr>
              <a:t>PNA FISH for </a:t>
            </a:r>
            <a:r>
              <a:rPr lang="en-US" sz="2800" i="1" dirty="0" smtClean="0">
                <a:solidFill>
                  <a:srgbClr val="FFFF00"/>
                </a:solidFill>
              </a:rPr>
              <a:t>Candida </a:t>
            </a:r>
            <a:r>
              <a:rPr lang="en-US" sz="2800" i="1" dirty="0" err="1" smtClean="0">
                <a:solidFill>
                  <a:srgbClr val="FFFF00"/>
                </a:solidFill>
              </a:rPr>
              <a:t>albicans</a:t>
            </a:r>
            <a:r>
              <a:rPr lang="en-US" sz="2800" i="1" dirty="0" smtClean="0">
                <a:solidFill>
                  <a:srgbClr val="FFFF00"/>
                </a:solidFill>
              </a:rPr>
              <a:t> </a:t>
            </a:r>
            <a:r>
              <a:rPr lang="en-US" sz="2800" dirty="0" smtClean="0">
                <a:solidFill>
                  <a:srgbClr val="FFFF00"/>
                </a:solidFill>
              </a:rPr>
              <a:t>and</a:t>
            </a:r>
            <a:r>
              <a:rPr lang="en-US" sz="2800" i="1" dirty="0" smtClean="0">
                <a:solidFill>
                  <a:srgbClr val="FFFF00"/>
                </a:solidFill>
              </a:rPr>
              <a:t> C. 	</a:t>
            </a:r>
          </a:p>
          <a:p>
            <a:endParaRPr lang="en-US" sz="2800" i="1" dirty="0">
              <a:solidFill>
                <a:srgbClr val="FFFF00"/>
              </a:solidFill>
            </a:endParaRPr>
          </a:p>
          <a:p>
            <a:r>
              <a:rPr lang="en-US" dirty="0" smtClean="0">
                <a:solidFill>
                  <a:srgbClr val="FFFF00"/>
                </a:solidFill>
              </a:rPr>
              <a:t>Gram positive organisms: </a:t>
            </a:r>
          </a:p>
          <a:p>
            <a:pPr lvl="2"/>
            <a:r>
              <a:rPr lang="en-US" dirty="0" err="1" smtClean="0">
                <a:solidFill>
                  <a:srgbClr val="FFFF00"/>
                </a:solidFill>
              </a:rPr>
              <a:t>Verigene</a:t>
            </a:r>
            <a:r>
              <a:rPr lang="en-US" dirty="0" smtClean="0">
                <a:solidFill>
                  <a:srgbClr val="FFFF00"/>
                </a:solidFill>
              </a:rPr>
              <a:t> BC-GP (2.5 hours)</a:t>
            </a:r>
            <a:endParaRPr lang="en-US" i="1" dirty="0" smtClean="0">
              <a:solidFill>
                <a:srgbClr val="FFFF00"/>
              </a:solidFill>
            </a:endParaRPr>
          </a:p>
          <a:p>
            <a:endParaRPr lang="en-US" dirty="0"/>
          </a:p>
        </p:txBody>
      </p:sp>
    </p:spTree>
    <p:extLst>
      <p:ext uri="{BB962C8B-B14F-4D97-AF65-F5344CB8AC3E}">
        <p14:creationId xmlns:p14="http://schemas.microsoft.com/office/powerpoint/2010/main" val="11195438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639" y="762000"/>
            <a:ext cx="4303447" cy="918519"/>
          </a:xfrm>
        </p:spPr>
        <p:txBody>
          <a:bodyPr>
            <a:normAutofit/>
          </a:bodyPr>
          <a:lstStyle/>
          <a:p>
            <a:r>
              <a:rPr lang="en-US" sz="2400" b="1" dirty="0" err="1" smtClean="0">
                <a:solidFill>
                  <a:srgbClr val="FFFF00"/>
                </a:solidFill>
              </a:rPr>
              <a:t>Verigene</a:t>
            </a:r>
            <a:r>
              <a:rPr lang="en-US" sz="2400" b="1" dirty="0" smtClean="0">
                <a:solidFill>
                  <a:srgbClr val="FFFF00"/>
                </a:solidFill>
              </a:rPr>
              <a:t> system </a:t>
            </a:r>
            <a:br>
              <a:rPr lang="en-US" sz="2400" b="1" dirty="0" smtClean="0">
                <a:solidFill>
                  <a:srgbClr val="FFFF00"/>
                </a:solidFill>
              </a:rPr>
            </a:br>
            <a:r>
              <a:rPr lang="en-US" sz="2400" dirty="0" smtClean="0">
                <a:solidFill>
                  <a:srgbClr val="FFFF00"/>
                </a:solidFill>
              </a:rPr>
              <a:t>by </a:t>
            </a:r>
            <a:r>
              <a:rPr lang="en-US" sz="2400" dirty="0" err="1" smtClean="0">
                <a:solidFill>
                  <a:srgbClr val="FFFF00"/>
                </a:solidFill>
              </a:rPr>
              <a:t>Nanosphere</a:t>
            </a:r>
            <a:endParaRPr lang="en-US" sz="2400" dirty="0">
              <a:solidFill>
                <a:srgbClr val="FFFF00"/>
              </a:solidFill>
            </a:endParaRPr>
          </a:p>
        </p:txBody>
      </p:sp>
      <p:sp>
        <p:nvSpPr>
          <p:cNvPr id="3" name="Content Placeholder 2"/>
          <p:cNvSpPr>
            <a:spLocks noGrp="1"/>
          </p:cNvSpPr>
          <p:nvPr>
            <p:ph idx="1"/>
          </p:nvPr>
        </p:nvSpPr>
        <p:spPr>
          <a:xfrm>
            <a:off x="5236464" y="2362200"/>
            <a:ext cx="3678936" cy="4297363"/>
          </a:xfrm>
        </p:spPr>
        <p:txBody>
          <a:bodyPr>
            <a:normAutofit/>
          </a:bodyPr>
          <a:lstStyle/>
          <a:p>
            <a:endParaRPr lang="en-US" dirty="0">
              <a:solidFill>
                <a:srgbClr val="FFFF00"/>
              </a:solidFill>
            </a:endParaRPr>
          </a:p>
        </p:txBody>
      </p:sp>
      <p:pic>
        <p:nvPicPr>
          <p:cNvPr id="4" name="Picture 3" descr="workflow 1"/>
          <p:cNvPicPr/>
          <p:nvPr/>
        </p:nvPicPr>
        <p:blipFill>
          <a:blip r:embed="rId2">
            <a:extLst>
              <a:ext uri="{28A0092B-C50C-407E-A947-70E740481C1C}">
                <a14:useLocalDpi xmlns:a14="http://schemas.microsoft.com/office/drawing/2010/main" val="0"/>
              </a:ext>
            </a:extLst>
          </a:blip>
          <a:srcRect/>
          <a:stretch>
            <a:fillRect/>
          </a:stretch>
        </p:blipFill>
        <p:spPr bwMode="auto">
          <a:xfrm>
            <a:off x="640080" y="762000"/>
            <a:ext cx="2286000" cy="1395413"/>
          </a:xfrm>
          <a:prstGeom prst="rect">
            <a:avLst/>
          </a:prstGeom>
          <a:noFill/>
          <a:ln>
            <a:noFill/>
          </a:ln>
        </p:spPr>
      </p:pic>
      <p:pic>
        <p:nvPicPr>
          <p:cNvPr id="5" name="Picture 4" descr="http://www.nanosphere.us/sites/nanosphere.us/files/slides/productPage_image_Respiratory_Virus_Plu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667000"/>
            <a:ext cx="2377440" cy="914400"/>
          </a:xfrm>
          <a:prstGeom prst="rect">
            <a:avLst/>
          </a:prstGeom>
          <a:noFill/>
          <a:ln>
            <a:noFill/>
          </a:ln>
        </p:spPr>
      </p:pic>
      <p:pic>
        <p:nvPicPr>
          <p:cNvPr id="6" name="Picture 5" descr="http://t3.gstatic.com/images?q=tbn:ANd9GcT_oPXwfj_Lw2dQNJ23OOI1IuDTAh6ZgRutBlofTKgZa-HoWbVS">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914400" y="4114800"/>
            <a:ext cx="3124200" cy="2333625"/>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202543442"/>
              </p:ext>
            </p:extLst>
          </p:nvPr>
        </p:nvGraphicFramePr>
        <p:xfrm>
          <a:off x="6005384" y="2033846"/>
          <a:ext cx="2427091" cy="4525968"/>
        </p:xfrm>
        <a:graphic>
          <a:graphicData uri="http://schemas.openxmlformats.org/drawingml/2006/table">
            <a:tbl>
              <a:tblPr firstRow="1" firstCol="1" bandRow="1">
                <a:tableStyleId>{5C22544A-7EE6-4342-B048-85BDC9FD1C3A}</a:tableStyleId>
              </a:tblPr>
              <a:tblGrid>
                <a:gridCol w="2427091"/>
              </a:tblGrid>
              <a:tr h="282873">
                <a:tc>
                  <a:txBody>
                    <a:bodyPr/>
                    <a:lstStyle/>
                    <a:p>
                      <a:pPr marL="0" marR="0">
                        <a:lnSpc>
                          <a:spcPct val="115000"/>
                        </a:lnSpc>
                        <a:spcBef>
                          <a:spcPts val="0"/>
                        </a:spcBef>
                        <a:spcAft>
                          <a:spcPts val="0"/>
                        </a:spcAft>
                      </a:pPr>
                      <a:r>
                        <a:rPr lang="en-US" sz="1600" dirty="0">
                          <a:effectLst/>
                        </a:rPr>
                        <a:t>Target</a:t>
                      </a:r>
                      <a:endParaRPr lang="en-US" sz="1000" dirty="0">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a:effectLst/>
                        </a:rPr>
                        <a:t>Staph genus</a:t>
                      </a:r>
                      <a:endParaRPr lang="en-US" sz="1000">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i="1" dirty="0">
                          <a:effectLst/>
                        </a:rPr>
                        <a:t>      S. </a:t>
                      </a:r>
                      <a:r>
                        <a:rPr lang="en-US" sz="1600" i="1" dirty="0" err="1">
                          <a:effectLst/>
                        </a:rPr>
                        <a:t>aureus</a:t>
                      </a:r>
                      <a:endParaRPr lang="en-US" sz="1000" i="1" dirty="0">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i="1" dirty="0">
                          <a:effectLst/>
                        </a:rPr>
                        <a:t>      S. epi</a:t>
                      </a:r>
                      <a:endParaRPr lang="en-US" sz="1000" i="1" dirty="0">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i="1" dirty="0">
                          <a:effectLst/>
                        </a:rPr>
                        <a:t>      S. </a:t>
                      </a:r>
                      <a:r>
                        <a:rPr lang="en-US" sz="1600" i="1" dirty="0" err="1">
                          <a:effectLst/>
                        </a:rPr>
                        <a:t>lugdunesis</a:t>
                      </a:r>
                      <a:endParaRPr lang="en-US" sz="1000" i="1" dirty="0">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a:effectLst/>
                        </a:rPr>
                        <a:t>Strep spp.</a:t>
                      </a:r>
                      <a:endParaRPr lang="en-US" sz="1000">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a:effectLst/>
                        </a:rPr>
                        <a:t>     GAS</a:t>
                      </a:r>
                      <a:endParaRPr lang="en-US" sz="1000">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dirty="0">
                          <a:effectLst/>
                        </a:rPr>
                        <a:t>     GBS</a:t>
                      </a:r>
                      <a:endParaRPr lang="en-US" sz="1000" dirty="0">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i="1">
                          <a:effectLst/>
                        </a:rPr>
                        <a:t>     S. pneumo</a:t>
                      </a:r>
                      <a:endParaRPr lang="en-US" sz="1000" i="1">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i="1" dirty="0">
                          <a:effectLst/>
                        </a:rPr>
                        <a:t>     S. </a:t>
                      </a:r>
                      <a:r>
                        <a:rPr lang="en-US" sz="1600" i="1" dirty="0" err="1">
                          <a:effectLst/>
                        </a:rPr>
                        <a:t>anginosus</a:t>
                      </a:r>
                      <a:endParaRPr lang="en-US" sz="1000" i="1" dirty="0">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i="1">
                          <a:effectLst/>
                        </a:rPr>
                        <a:t>Enterococcus spp.</a:t>
                      </a:r>
                      <a:endParaRPr lang="en-US" sz="1000" i="1">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i="1">
                          <a:effectLst/>
                        </a:rPr>
                        <a:t>     E. faecalis</a:t>
                      </a:r>
                      <a:endParaRPr lang="en-US" sz="1000" i="1">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i="1" dirty="0">
                          <a:effectLst/>
                        </a:rPr>
                        <a:t>     E. </a:t>
                      </a:r>
                      <a:r>
                        <a:rPr lang="en-US" sz="1600" i="1" dirty="0" err="1">
                          <a:effectLst/>
                        </a:rPr>
                        <a:t>faecium</a:t>
                      </a:r>
                      <a:endParaRPr lang="en-US" sz="1000" i="1" dirty="0">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i="1">
                          <a:effectLst/>
                        </a:rPr>
                        <a:t>Listera</a:t>
                      </a:r>
                      <a:endParaRPr lang="en-US" sz="1000" i="1">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i="1" dirty="0" err="1">
                          <a:effectLst/>
                        </a:rPr>
                        <a:t>mec</a:t>
                      </a:r>
                      <a:r>
                        <a:rPr lang="en-US" sz="1600" i="0" dirty="0" err="1">
                          <a:effectLst/>
                        </a:rPr>
                        <a:t>A</a:t>
                      </a:r>
                      <a:endParaRPr lang="en-US" sz="1000" i="0" dirty="0">
                        <a:effectLst/>
                        <a:latin typeface="Calibri"/>
                        <a:ea typeface="Calibri"/>
                        <a:cs typeface="Times New Roman"/>
                      </a:endParaRPr>
                    </a:p>
                  </a:txBody>
                  <a:tcPr marL="61494" marR="61494" marT="0" marB="0" anchor="b"/>
                </a:tc>
              </a:tr>
              <a:tr h="282873">
                <a:tc>
                  <a:txBody>
                    <a:bodyPr/>
                    <a:lstStyle/>
                    <a:p>
                      <a:pPr marL="0" marR="0">
                        <a:lnSpc>
                          <a:spcPct val="115000"/>
                        </a:lnSpc>
                        <a:spcBef>
                          <a:spcPts val="0"/>
                        </a:spcBef>
                        <a:spcAft>
                          <a:spcPts val="0"/>
                        </a:spcAft>
                      </a:pPr>
                      <a:r>
                        <a:rPr lang="en-US" sz="1600" i="1" dirty="0" err="1">
                          <a:effectLst/>
                        </a:rPr>
                        <a:t>van</a:t>
                      </a:r>
                      <a:r>
                        <a:rPr lang="en-US" sz="1600" dirty="0" err="1">
                          <a:effectLst/>
                        </a:rPr>
                        <a:t>A</a:t>
                      </a:r>
                      <a:r>
                        <a:rPr lang="en-US" sz="1600" dirty="0">
                          <a:effectLst/>
                        </a:rPr>
                        <a:t>/B</a:t>
                      </a:r>
                      <a:endParaRPr lang="en-US" sz="1000" dirty="0">
                        <a:effectLst/>
                        <a:latin typeface="Calibri"/>
                        <a:ea typeface="Calibri"/>
                        <a:cs typeface="Times New Roman"/>
                      </a:endParaRPr>
                    </a:p>
                  </a:txBody>
                  <a:tcPr marL="61494" marR="61494" marT="0" marB="0" anchor="b"/>
                </a:tc>
              </a:tr>
            </a:tbl>
          </a:graphicData>
        </a:graphic>
      </p:graphicFrame>
    </p:spTree>
    <p:extLst>
      <p:ext uri="{BB962C8B-B14F-4D97-AF65-F5344CB8AC3E}">
        <p14:creationId xmlns:p14="http://schemas.microsoft.com/office/powerpoint/2010/main" val="22290781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92" y="815546"/>
            <a:ext cx="7610561" cy="1716401"/>
          </a:xfrm>
        </p:spPr>
        <p:txBody>
          <a:bodyPr>
            <a:norm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Challenges:</a:t>
            </a:r>
            <a:r>
              <a:rPr lang="en-US" sz="2800" dirty="0" smtClean="0">
                <a:solidFill>
                  <a:srgbClr val="FFFF00"/>
                </a:solidFill>
                <a:latin typeface="Times New Roman" panose="02020603050405020304" pitchFamily="18" charset="0"/>
                <a:cs typeface="Times New Roman" panose="02020603050405020304" pitchFamily="18" charset="0"/>
              </a:rPr>
              <a:t> </a:t>
            </a:r>
            <a:br>
              <a:rPr lang="en-US" sz="2800" dirty="0" smtClean="0">
                <a:solidFill>
                  <a:srgbClr val="FFFF00"/>
                </a:solidFill>
                <a:latin typeface="Times New Roman" panose="02020603050405020304" pitchFamily="18" charset="0"/>
                <a:cs typeface="Times New Roman" panose="02020603050405020304" pitchFamily="18" charset="0"/>
              </a:rPr>
            </a:br>
            <a:r>
              <a:rPr lang="en-US" sz="2800" dirty="0" smtClean="0">
                <a:solidFill>
                  <a:srgbClr val="FFFF00"/>
                </a:solidFill>
                <a:latin typeface="Times New Roman" panose="02020603050405020304" pitchFamily="18" charset="0"/>
                <a:cs typeface="Times New Roman" panose="02020603050405020304" pitchFamily="18" charset="0"/>
              </a:rPr>
              <a:t/>
            </a:r>
            <a:br>
              <a:rPr lang="en-US" sz="2800" dirty="0" smtClean="0">
                <a:solidFill>
                  <a:srgbClr val="FFFF00"/>
                </a:solidFill>
                <a:latin typeface="Times New Roman" panose="02020603050405020304" pitchFamily="18" charset="0"/>
                <a:cs typeface="Times New Roman" panose="02020603050405020304" pitchFamily="18" charset="0"/>
              </a:rPr>
            </a:br>
            <a:r>
              <a:rPr lang="en-US" altLang="zh-CN" sz="2800" dirty="0" smtClean="0">
                <a:solidFill>
                  <a:srgbClr val="FFFF00"/>
                </a:solidFill>
                <a:latin typeface="Times New Roman" panose="02020603050405020304" pitchFamily="18" charset="0"/>
                <a:cs typeface="Times New Roman" panose="02020603050405020304" pitchFamily="18" charset="0"/>
              </a:rPr>
              <a:t>increasing a</a:t>
            </a:r>
            <a:r>
              <a:rPr lang="en-US" sz="2800" dirty="0" smtClean="0">
                <a:solidFill>
                  <a:srgbClr val="FFFF00"/>
                </a:solidFill>
                <a:latin typeface="Times New Roman" panose="02020603050405020304" pitchFamily="18" charset="0"/>
                <a:cs typeface="Times New Roman" panose="02020603050405020304" pitchFamily="18" charset="0"/>
              </a:rPr>
              <a:t>ntimicrobial resistance </a:t>
            </a:r>
            <a:r>
              <a:rPr lang="zh-CN" altLang="en-US" sz="2800" dirty="0" smtClean="0">
                <a:solidFill>
                  <a:srgbClr val="FFFF00"/>
                </a:solidFill>
                <a:latin typeface="Times New Roman" panose="02020603050405020304" pitchFamily="18" charset="0"/>
                <a:cs typeface="Times New Roman" panose="02020603050405020304" pitchFamily="18" charset="0"/>
              </a:rPr>
              <a:t>耐药菌增多</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95400" y="3299254"/>
            <a:ext cx="7162800" cy="2415746"/>
          </a:xfrm>
        </p:spPr>
        <p:txBody>
          <a:bodyPr/>
          <a:lstStyle/>
          <a:p>
            <a:r>
              <a:rPr lang="en-US" dirty="0" smtClean="0">
                <a:solidFill>
                  <a:srgbClr val="FFFF00"/>
                </a:solidFill>
                <a:latin typeface="Times New Roman" panose="02020603050405020304" pitchFamily="18" charset="0"/>
                <a:cs typeface="Times New Roman" panose="02020603050405020304" pitchFamily="18" charset="0"/>
              </a:rPr>
              <a:t>Gram positives: </a:t>
            </a:r>
          </a:p>
          <a:p>
            <a:pPr lvl="1"/>
            <a:r>
              <a:rPr lang="en-US" dirty="0">
                <a:solidFill>
                  <a:srgbClr val="FFFF00"/>
                </a:solidFill>
                <a:latin typeface="Times New Roman" panose="02020603050405020304" pitchFamily="18" charset="0"/>
                <a:cs typeface="Times New Roman" panose="02020603050405020304" pitchFamily="18" charset="0"/>
              </a:rPr>
              <a:t> </a:t>
            </a:r>
            <a:r>
              <a:rPr lang="en-US" dirty="0" smtClean="0">
                <a:solidFill>
                  <a:srgbClr val="FFFF00"/>
                </a:solidFill>
                <a:latin typeface="Times New Roman" panose="02020603050405020304" pitchFamily="18" charset="0"/>
                <a:cs typeface="Times New Roman" panose="02020603050405020304" pitchFamily="18" charset="0"/>
              </a:rPr>
              <a:t>MRSA, VRE, resistant pneumococcus</a:t>
            </a:r>
          </a:p>
          <a:p>
            <a:pPr lvl="1"/>
            <a:endParaRPr lang="en-US" dirty="0" smtClean="0">
              <a:solidFill>
                <a:srgbClr val="FFFF00"/>
              </a:solidFill>
              <a:latin typeface="Times New Roman" panose="02020603050405020304" pitchFamily="18" charset="0"/>
              <a:cs typeface="Times New Roman" panose="02020603050405020304" pitchFamily="18" charset="0"/>
            </a:endParaRPr>
          </a:p>
          <a:p>
            <a:r>
              <a:rPr lang="en-US" dirty="0" smtClean="0">
                <a:solidFill>
                  <a:srgbClr val="FFFF00"/>
                </a:solidFill>
                <a:latin typeface="Times New Roman" panose="02020603050405020304" pitchFamily="18" charset="0"/>
                <a:cs typeface="Times New Roman" panose="02020603050405020304" pitchFamily="18" charset="0"/>
              </a:rPr>
              <a:t>Gram negatives:</a:t>
            </a:r>
          </a:p>
          <a:p>
            <a:pPr lvl="1"/>
            <a:r>
              <a:rPr lang="en-US" dirty="0">
                <a:solidFill>
                  <a:srgbClr val="FFFF00"/>
                </a:solidFill>
                <a:latin typeface="Times New Roman" panose="02020603050405020304" pitchFamily="18" charset="0"/>
                <a:cs typeface="Times New Roman" panose="02020603050405020304" pitchFamily="18" charset="0"/>
              </a:rPr>
              <a:t> </a:t>
            </a:r>
            <a:r>
              <a:rPr lang="en-US" dirty="0" smtClean="0">
                <a:solidFill>
                  <a:srgbClr val="FFFF00"/>
                </a:solidFill>
                <a:latin typeface="Times New Roman" panose="02020603050405020304" pitchFamily="18" charset="0"/>
                <a:cs typeface="Times New Roman" panose="02020603050405020304" pitchFamily="18" charset="0"/>
              </a:rPr>
              <a:t>ESBL, </a:t>
            </a:r>
            <a:r>
              <a:rPr lang="en-US" dirty="0" err="1" smtClean="0">
                <a:solidFill>
                  <a:srgbClr val="FFFF00"/>
                </a:solidFill>
                <a:latin typeface="Times New Roman" panose="02020603050405020304" pitchFamily="18" charset="0"/>
                <a:cs typeface="Times New Roman" panose="02020603050405020304" pitchFamily="18" charset="0"/>
              </a:rPr>
              <a:t>ampC</a:t>
            </a:r>
            <a:r>
              <a:rPr lang="en-US" dirty="0" smtClean="0">
                <a:solidFill>
                  <a:srgbClr val="FFFF00"/>
                </a:solidFill>
                <a:latin typeface="Times New Roman" panose="02020603050405020304" pitchFamily="18" charset="0"/>
                <a:cs typeface="Times New Roman" panose="02020603050405020304" pitchFamily="18" charset="0"/>
              </a:rPr>
              <a:t>, CRE, NDM</a:t>
            </a:r>
          </a:p>
          <a:p>
            <a:endParaRPr lang="en-US" dirty="0"/>
          </a:p>
        </p:txBody>
      </p:sp>
    </p:spTree>
    <p:extLst>
      <p:ext uri="{BB962C8B-B14F-4D97-AF65-F5344CB8AC3E}">
        <p14:creationId xmlns:p14="http://schemas.microsoft.com/office/powerpoint/2010/main" val="17390075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solidFill>
                  <a:srgbClr val="FFFF00"/>
                </a:solidFill>
              </a:rPr>
              <a:t>Evaluation of </a:t>
            </a:r>
            <a:r>
              <a:rPr lang="en-US" sz="2800" b="1" dirty="0" err="1" smtClean="0">
                <a:solidFill>
                  <a:srgbClr val="FFFF00"/>
                </a:solidFill>
              </a:rPr>
              <a:t>Verigene</a:t>
            </a:r>
            <a:r>
              <a:rPr lang="en-US" sz="2800" b="1" dirty="0" smtClean="0">
                <a:solidFill>
                  <a:srgbClr val="FFFF00"/>
                </a:solidFill>
              </a:rPr>
              <a:t> Gram-positive </a:t>
            </a:r>
            <a:r>
              <a:rPr lang="en-US" sz="2800" b="1" dirty="0">
                <a:solidFill>
                  <a:srgbClr val="FFFF00"/>
                </a:solidFill>
              </a:rPr>
              <a:t>b</a:t>
            </a:r>
            <a:r>
              <a:rPr lang="en-US" sz="2800" b="1" dirty="0" smtClean="0">
                <a:solidFill>
                  <a:srgbClr val="FFFF00"/>
                </a:solidFill>
              </a:rPr>
              <a:t>lood </a:t>
            </a:r>
            <a:r>
              <a:rPr lang="en-US" sz="2800" b="1" dirty="0">
                <a:solidFill>
                  <a:srgbClr val="FFFF00"/>
                </a:solidFill>
              </a:rPr>
              <a:t>c</a:t>
            </a:r>
            <a:r>
              <a:rPr lang="en-US" sz="2800" b="1" dirty="0" smtClean="0">
                <a:solidFill>
                  <a:srgbClr val="FFFF00"/>
                </a:solidFill>
              </a:rPr>
              <a:t>ulture rapid DNA test: ID= 1 day earlier; </a:t>
            </a:r>
            <a:r>
              <a:rPr lang="en-US" sz="2800" b="1" dirty="0" err="1" smtClean="0">
                <a:solidFill>
                  <a:srgbClr val="FFFF00"/>
                </a:solidFill>
              </a:rPr>
              <a:t>sens</a:t>
            </a:r>
            <a:r>
              <a:rPr lang="en-US" sz="2800" b="1" dirty="0" smtClean="0">
                <a:solidFill>
                  <a:srgbClr val="FFFF00"/>
                </a:solidFill>
              </a:rPr>
              <a:t>= 1-2 day earlier</a:t>
            </a:r>
            <a:endParaRPr lang="en-US" sz="2800" b="1" dirty="0">
              <a:solidFill>
                <a:srgbClr val="FFFF00"/>
              </a:solidFill>
            </a:endParaRPr>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395975025"/>
              </p:ext>
            </p:extLst>
          </p:nvPr>
        </p:nvGraphicFramePr>
        <p:xfrm>
          <a:off x="380999" y="2438400"/>
          <a:ext cx="9744361" cy="2133600"/>
        </p:xfrm>
        <a:graphic>
          <a:graphicData uri="http://schemas.openxmlformats.org/presentationml/2006/ole">
            <mc:AlternateContent xmlns:mc="http://schemas.openxmlformats.org/markup-compatibility/2006">
              <mc:Choice xmlns:v="urn:schemas-microsoft-com:vml" Requires="v">
                <p:oleObj spid="_x0000_s4147" name="Document" r:id="rId4" imgW="8374774" imgH="1832784" progId="Word.Document.12">
                  <p:embed/>
                </p:oleObj>
              </mc:Choice>
              <mc:Fallback>
                <p:oleObj name="Document" r:id="rId4" imgW="8374774" imgH="1832784" progId="Word.Document.12">
                  <p:embed/>
                  <p:pic>
                    <p:nvPicPr>
                      <p:cNvPr id="0" name=""/>
                      <p:cNvPicPr/>
                      <p:nvPr/>
                    </p:nvPicPr>
                    <p:blipFill>
                      <a:blip r:embed="rId5"/>
                      <a:stretch>
                        <a:fillRect/>
                      </a:stretch>
                    </p:blipFill>
                    <p:spPr>
                      <a:xfrm>
                        <a:off x="380999" y="2438400"/>
                        <a:ext cx="9744361" cy="2133600"/>
                      </a:xfrm>
                      <a:prstGeom prst="rect">
                        <a:avLst/>
                      </a:prstGeom>
                    </p:spPr>
                  </p:pic>
                </p:oleObj>
              </mc:Fallback>
            </mc:AlternateContent>
          </a:graphicData>
        </a:graphic>
      </p:graphicFrame>
    </p:spTree>
    <p:extLst>
      <p:ext uri="{BB962C8B-B14F-4D97-AF65-F5344CB8AC3E}">
        <p14:creationId xmlns:p14="http://schemas.microsoft.com/office/powerpoint/2010/main" val="33038798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Lurie Children’s data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86078294"/>
              </p:ext>
            </p:extLst>
          </p:nvPr>
        </p:nvGraphicFramePr>
        <p:xfrm>
          <a:off x="1531937" y="2285841"/>
          <a:ext cx="6080125" cy="4416552"/>
        </p:xfrm>
        <a:graphic>
          <a:graphicData uri="http://schemas.openxmlformats.org/drawingml/2006/table">
            <a:tbl>
              <a:tblPr firstRow="1" firstCol="1" bandRow="1">
                <a:tableStyleId>{5C22544A-7EE6-4342-B048-85BDC9FD1C3A}</a:tableStyleId>
              </a:tblPr>
              <a:tblGrid>
                <a:gridCol w="2705735"/>
                <a:gridCol w="1701165"/>
                <a:gridCol w="1673225"/>
              </a:tblGrid>
              <a:tr h="0">
                <a:tc>
                  <a:txBody>
                    <a:bodyPr/>
                    <a:lstStyle/>
                    <a:p>
                      <a:pPr marL="0" marR="0">
                        <a:lnSpc>
                          <a:spcPct val="115000"/>
                        </a:lnSpc>
                        <a:spcBef>
                          <a:spcPts val="0"/>
                        </a:spcBef>
                        <a:spcAft>
                          <a:spcPts val="0"/>
                        </a:spcAft>
                      </a:pPr>
                      <a:r>
                        <a:rPr lang="en-US" sz="1800">
                          <a:effectLst/>
                        </a:rPr>
                        <a:t>Bacterium</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BC-GP vs. culture</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BC-GP sensitivity</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Staphylococcus aureus</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35/35</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100%</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Enterococcus species</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13/13</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100%</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Streptococcus pneumoniae</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2/2</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100%</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Staphylococcus epidermidis</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19/24</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79%</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Other species of CNS</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11/13</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85%</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Streptococcus mitis/ovalis</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5/5</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100%</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Streptococcus salivarius</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2/3</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67%</a:t>
                      </a:r>
                      <a:endParaRPr lang="en-US" sz="1100" dirty="0">
                        <a:effectLst/>
                        <a:latin typeface="Calibri"/>
                        <a:ea typeface="SimSun"/>
                        <a:cs typeface="Times New Roman"/>
                      </a:endParaRPr>
                    </a:p>
                  </a:txBody>
                  <a:tcPr marL="68580" marR="68580" marT="0" marB="0"/>
                </a:tc>
              </a:tr>
            </a:tbl>
          </a:graphicData>
        </a:graphic>
      </p:graphicFrame>
      <p:graphicFrame>
        <p:nvGraphicFramePr>
          <p:cNvPr id="5" name="Table 4"/>
          <p:cNvGraphicFramePr>
            <a:graphicFrameLocks noGrp="1"/>
          </p:cNvGraphicFramePr>
          <p:nvPr/>
        </p:nvGraphicFramePr>
        <p:xfrm>
          <a:off x="1531937" y="2285841"/>
          <a:ext cx="6080125" cy="4416552"/>
        </p:xfrm>
        <a:graphic>
          <a:graphicData uri="http://schemas.openxmlformats.org/drawingml/2006/table">
            <a:tbl>
              <a:tblPr firstRow="1" firstCol="1" bandRow="1">
                <a:tableStyleId>{5C22544A-7EE6-4342-B048-85BDC9FD1C3A}</a:tableStyleId>
              </a:tblPr>
              <a:tblGrid>
                <a:gridCol w="2705735"/>
                <a:gridCol w="1701165"/>
                <a:gridCol w="1673225"/>
              </a:tblGrid>
              <a:tr h="0">
                <a:tc>
                  <a:txBody>
                    <a:bodyPr/>
                    <a:lstStyle/>
                    <a:p>
                      <a:pPr marL="0" marR="0">
                        <a:lnSpc>
                          <a:spcPct val="115000"/>
                        </a:lnSpc>
                        <a:spcBef>
                          <a:spcPts val="0"/>
                        </a:spcBef>
                        <a:spcAft>
                          <a:spcPts val="0"/>
                        </a:spcAft>
                      </a:pPr>
                      <a:r>
                        <a:rPr lang="en-US" sz="1800">
                          <a:effectLst/>
                        </a:rPr>
                        <a:t>Bacterium</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BC-GP vs. culture</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BC-GP sensitivity</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Staphylococcus aureus</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35/35</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100%</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Enterococcus species</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13/13</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100%</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Streptococcus pneumoniae</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2/2</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100%</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Staphylococcus epidermidis</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19/24</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79%</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Other species of CNS</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11/13</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85%</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Streptococcus mitis/ovalis</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5/5</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100%</a:t>
                      </a:r>
                      <a:endParaRPr lang="en-US" sz="1100">
                        <a:effectLst/>
                        <a:latin typeface="Calibri"/>
                        <a:ea typeface="SimSun"/>
                        <a:cs typeface="Times New Roman"/>
                      </a:endParaRPr>
                    </a:p>
                  </a:txBody>
                  <a:tcPr marL="68580" marR="68580" marT="0" marB="0"/>
                </a:tc>
              </a:tr>
              <a:tr h="0">
                <a:tc>
                  <a:txBody>
                    <a:bodyPr/>
                    <a:lstStyle/>
                    <a:p>
                      <a:pPr marL="0" marR="0">
                        <a:lnSpc>
                          <a:spcPct val="115000"/>
                        </a:lnSpc>
                        <a:spcBef>
                          <a:spcPts val="0"/>
                        </a:spcBef>
                        <a:spcAft>
                          <a:spcPts val="0"/>
                        </a:spcAft>
                      </a:pPr>
                      <a:r>
                        <a:rPr lang="en-US" sz="1800">
                          <a:effectLst/>
                        </a:rPr>
                        <a:t>Streptococcus salivarius</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2/3</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67%</a:t>
                      </a:r>
                      <a:endParaRPr lang="en-US" sz="1100" dirty="0">
                        <a:effectLst/>
                        <a:latin typeface="Calibri"/>
                        <a:ea typeface="SimSun"/>
                        <a:cs typeface="Times New Roman"/>
                      </a:endParaRPr>
                    </a:p>
                  </a:txBody>
                  <a:tcPr marL="68580" marR="68580" marT="0" marB="0"/>
                </a:tc>
              </a:tr>
            </a:tbl>
          </a:graphicData>
        </a:graphic>
      </p:graphicFrame>
    </p:spTree>
    <p:extLst>
      <p:ext uri="{BB962C8B-B14F-4D97-AF65-F5344CB8AC3E}">
        <p14:creationId xmlns:p14="http://schemas.microsoft.com/office/powerpoint/2010/main" val="12387765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solidFill>
                  <a:srgbClr val="FFFF00"/>
                </a:solidFill>
              </a:rPr>
              <a:t>FilmArray</a:t>
            </a:r>
            <a:r>
              <a:rPr lang="en-US" sz="2800" dirty="0" smtClean="0">
                <a:solidFill>
                  <a:srgbClr val="FFFF00"/>
                </a:solidFill>
              </a:rPr>
              <a:t> </a:t>
            </a:r>
            <a:br>
              <a:rPr lang="en-US" sz="2800" dirty="0" smtClean="0">
                <a:solidFill>
                  <a:srgbClr val="FFFF00"/>
                </a:solidFill>
              </a:rPr>
            </a:br>
            <a:r>
              <a:rPr lang="zh-CN" altLang="en-US" sz="2800" dirty="0" smtClean="0">
                <a:solidFill>
                  <a:srgbClr val="FFFF00"/>
                </a:solidFill>
              </a:rPr>
              <a:t>（实时，多重，自动</a:t>
            </a:r>
            <a:r>
              <a:rPr lang="en-US" altLang="zh-CN" sz="2800" dirty="0" smtClean="0">
                <a:solidFill>
                  <a:srgbClr val="FFFF00"/>
                </a:solidFill>
              </a:rPr>
              <a:t>PCR</a:t>
            </a:r>
            <a:r>
              <a:rPr lang="zh-CN" altLang="en-US" sz="2800" dirty="0" smtClean="0">
                <a:solidFill>
                  <a:srgbClr val="FFFF00"/>
                </a:solidFill>
              </a:rPr>
              <a:t>）</a:t>
            </a:r>
            <a:endParaRPr lang="en-US" sz="2800" dirty="0">
              <a:solidFill>
                <a:srgbClr val="FFFF00"/>
              </a:solidFill>
            </a:endParaRPr>
          </a:p>
        </p:txBody>
      </p:sp>
      <p:sp>
        <p:nvSpPr>
          <p:cNvPr id="3" name="Content Placeholder 2"/>
          <p:cNvSpPr>
            <a:spLocks noGrp="1"/>
          </p:cNvSpPr>
          <p:nvPr>
            <p:ph idx="1"/>
          </p:nvPr>
        </p:nvSpPr>
        <p:spPr>
          <a:xfrm>
            <a:off x="457200" y="1600201"/>
            <a:ext cx="8229600" cy="1828800"/>
          </a:xfrm>
        </p:spPr>
        <p:txBody>
          <a:bodyPr/>
          <a:lstStyle/>
          <a:p>
            <a:r>
              <a:rPr lang="en-US" dirty="0" smtClean="0">
                <a:solidFill>
                  <a:srgbClr val="FFFF00"/>
                </a:solidFill>
              </a:rPr>
              <a:t>Detects Gram positive, Gram negative, and Candida species</a:t>
            </a:r>
            <a:endParaRPr lang="en-US" dirty="0">
              <a:solidFill>
                <a:srgbClr val="FFFF00"/>
              </a:solidFill>
            </a:endParaRPr>
          </a:p>
        </p:txBody>
      </p:sp>
      <p:pic>
        <p:nvPicPr>
          <p:cNvPr id="4" name="Picture 3" descr="http://www.filmarray.com/public/images/filmarray_setup.png"/>
          <p:cNvPicPr/>
          <p:nvPr/>
        </p:nvPicPr>
        <p:blipFill>
          <a:blip r:embed="rId2">
            <a:extLst>
              <a:ext uri="{28A0092B-C50C-407E-A947-70E740481C1C}">
                <a14:useLocalDpi xmlns:a14="http://schemas.microsoft.com/office/drawing/2010/main" val="0"/>
              </a:ext>
            </a:extLst>
          </a:blip>
          <a:srcRect/>
          <a:stretch>
            <a:fillRect/>
          </a:stretch>
        </p:blipFill>
        <p:spPr bwMode="auto">
          <a:xfrm>
            <a:off x="1211262" y="4114800"/>
            <a:ext cx="6696075" cy="2000250"/>
          </a:xfrm>
          <a:prstGeom prst="rect">
            <a:avLst/>
          </a:prstGeom>
          <a:noFill/>
          <a:ln>
            <a:noFill/>
          </a:ln>
        </p:spPr>
      </p:pic>
    </p:spTree>
    <p:extLst>
      <p:ext uri="{BB962C8B-B14F-4D97-AF65-F5344CB8AC3E}">
        <p14:creationId xmlns:p14="http://schemas.microsoft.com/office/powerpoint/2010/main" val="2849439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002175076"/>
              </p:ext>
            </p:extLst>
          </p:nvPr>
        </p:nvGraphicFramePr>
        <p:xfrm>
          <a:off x="1524000" y="977900"/>
          <a:ext cx="6896100" cy="5537200"/>
        </p:xfrm>
        <a:graphic>
          <a:graphicData uri="http://schemas.openxmlformats.org/presentationml/2006/ole">
            <mc:AlternateContent xmlns:mc="http://schemas.openxmlformats.org/markup-compatibility/2006">
              <mc:Choice xmlns:v="urn:schemas-microsoft-com:vml" Requires="v">
                <p:oleObj spid="_x0000_s5171" name="Document" r:id="rId4" imgW="6093237" imgH="4894796" progId="Word.Document.12">
                  <p:embed/>
                </p:oleObj>
              </mc:Choice>
              <mc:Fallback>
                <p:oleObj name="Document" r:id="rId4" imgW="6093237" imgH="4894796" progId="Word.Document.12">
                  <p:embed/>
                  <p:pic>
                    <p:nvPicPr>
                      <p:cNvPr id="0" name=""/>
                      <p:cNvPicPr/>
                      <p:nvPr/>
                    </p:nvPicPr>
                    <p:blipFill>
                      <a:blip r:embed="rId5"/>
                      <a:stretch>
                        <a:fillRect/>
                      </a:stretch>
                    </p:blipFill>
                    <p:spPr>
                      <a:xfrm>
                        <a:off x="1524000" y="977900"/>
                        <a:ext cx="6896100" cy="5537200"/>
                      </a:xfrm>
                      <a:prstGeom prst="rect">
                        <a:avLst/>
                      </a:prstGeom>
                    </p:spPr>
                  </p:pic>
                </p:oleObj>
              </mc:Fallback>
            </mc:AlternateContent>
          </a:graphicData>
        </a:graphic>
      </p:graphicFrame>
    </p:spTree>
    <p:extLst>
      <p:ext uri="{BB962C8B-B14F-4D97-AF65-F5344CB8AC3E}">
        <p14:creationId xmlns:p14="http://schemas.microsoft.com/office/powerpoint/2010/main" val="3154027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FF00"/>
                </a:solidFill>
              </a:rPr>
              <a:t>FilmArray</a:t>
            </a:r>
            <a:r>
              <a:rPr lang="en-US" dirty="0" smtClean="0">
                <a:solidFill>
                  <a:srgbClr val="FFFF00"/>
                </a:solidFill>
              </a:rPr>
              <a:t> Blood Culture ID Panel</a:t>
            </a:r>
            <a:endParaRPr lang="en-US" dirty="0">
              <a:solidFill>
                <a:srgbClr val="FFFF00"/>
              </a:solidFill>
            </a:endParaRPr>
          </a:p>
        </p:txBody>
      </p:sp>
      <p:sp>
        <p:nvSpPr>
          <p:cNvPr id="3" name="Content Placeholder 2"/>
          <p:cNvSpPr>
            <a:spLocks noGrp="1"/>
          </p:cNvSpPr>
          <p:nvPr>
            <p:ph idx="1"/>
          </p:nvPr>
        </p:nvSpPr>
        <p:spPr>
          <a:xfrm>
            <a:off x="457200" y="1600200"/>
            <a:ext cx="4800600" cy="4876800"/>
          </a:xfrm>
        </p:spPr>
        <p:txBody>
          <a:bodyPr>
            <a:normAutofit lnSpcReduction="10000"/>
          </a:bodyPr>
          <a:lstStyle/>
          <a:p>
            <a:r>
              <a:rPr lang="en-US" b="1" u="sng" dirty="0">
                <a:solidFill>
                  <a:srgbClr val="FFFF00"/>
                </a:solidFill>
              </a:rPr>
              <a:t>Gram-negative bacteria</a:t>
            </a:r>
          </a:p>
          <a:p>
            <a:pPr lvl="0"/>
            <a:r>
              <a:rPr lang="en-US" i="1" dirty="0" err="1">
                <a:solidFill>
                  <a:srgbClr val="FFFF00"/>
                </a:solidFill>
              </a:rPr>
              <a:t>Acinetobacter</a:t>
            </a:r>
            <a:r>
              <a:rPr lang="en-US" i="1" dirty="0">
                <a:solidFill>
                  <a:srgbClr val="FFFF00"/>
                </a:solidFill>
              </a:rPr>
              <a:t> </a:t>
            </a:r>
            <a:r>
              <a:rPr lang="en-US" i="1" dirty="0" err="1">
                <a:solidFill>
                  <a:srgbClr val="FFFF00"/>
                </a:solidFill>
              </a:rPr>
              <a:t>baumannii</a:t>
            </a:r>
            <a:endParaRPr lang="en-US" sz="4000" dirty="0">
              <a:solidFill>
                <a:srgbClr val="FFFF00"/>
              </a:solidFill>
            </a:endParaRPr>
          </a:p>
          <a:p>
            <a:pPr lvl="0"/>
            <a:r>
              <a:rPr lang="en-US" i="1" dirty="0" err="1">
                <a:solidFill>
                  <a:srgbClr val="FFFF00"/>
                </a:solidFill>
              </a:rPr>
              <a:t>Haemophilus</a:t>
            </a:r>
            <a:r>
              <a:rPr lang="en-US" i="1" dirty="0">
                <a:solidFill>
                  <a:srgbClr val="FFFF00"/>
                </a:solidFill>
              </a:rPr>
              <a:t> </a:t>
            </a:r>
            <a:r>
              <a:rPr lang="en-US" i="1" dirty="0" err="1">
                <a:solidFill>
                  <a:srgbClr val="FFFF00"/>
                </a:solidFill>
              </a:rPr>
              <a:t>influenzae</a:t>
            </a:r>
            <a:endParaRPr lang="en-US" sz="4000" dirty="0">
              <a:solidFill>
                <a:srgbClr val="FFFF00"/>
              </a:solidFill>
            </a:endParaRPr>
          </a:p>
          <a:p>
            <a:pPr lvl="0"/>
            <a:r>
              <a:rPr lang="en-US" i="1" dirty="0">
                <a:solidFill>
                  <a:srgbClr val="FFFF00"/>
                </a:solidFill>
              </a:rPr>
              <a:t>Neisseria </a:t>
            </a:r>
            <a:r>
              <a:rPr lang="en-US" i="1" dirty="0" err="1">
                <a:solidFill>
                  <a:srgbClr val="FFFF00"/>
                </a:solidFill>
              </a:rPr>
              <a:t>meningitidis</a:t>
            </a:r>
            <a:endParaRPr lang="en-US" sz="4000" dirty="0">
              <a:solidFill>
                <a:srgbClr val="FFFF00"/>
              </a:solidFill>
            </a:endParaRPr>
          </a:p>
          <a:p>
            <a:pPr lvl="0"/>
            <a:r>
              <a:rPr lang="en-US" i="1" dirty="0">
                <a:solidFill>
                  <a:srgbClr val="FFFF00"/>
                </a:solidFill>
              </a:rPr>
              <a:t>Pseudomonas </a:t>
            </a:r>
            <a:r>
              <a:rPr lang="en-US" i="1" dirty="0" err="1" smtClean="0">
                <a:solidFill>
                  <a:srgbClr val="FFFF00"/>
                </a:solidFill>
              </a:rPr>
              <a:t>aeruginosa</a:t>
            </a:r>
            <a:endParaRPr lang="en-US" i="1" dirty="0" smtClean="0">
              <a:solidFill>
                <a:srgbClr val="FFFF00"/>
              </a:solidFill>
            </a:endParaRPr>
          </a:p>
          <a:p>
            <a:pPr lvl="0"/>
            <a:endParaRPr lang="en-US" sz="4000" dirty="0">
              <a:solidFill>
                <a:srgbClr val="FFFF00"/>
              </a:solidFill>
            </a:endParaRPr>
          </a:p>
          <a:p>
            <a:pPr lvl="0"/>
            <a:r>
              <a:rPr lang="en-US" b="1" i="1" dirty="0" err="1">
                <a:solidFill>
                  <a:srgbClr val="FFFF00"/>
                </a:solidFill>
              </a:rPr>
              <a:t>Enterobacteriaceae</a:t>
            </a:r>
            <a:r>
              <a:rPr lang="en-US" i="1" dirty="0">
                <a:solidFill>
                  <a:srgbClr val="FFFF00"/>
                </a:solidFill>
              </a:rPr>
              <a:t> </a:t>
            </a:r>
            <a:endParaRPr lang="en-US" sz="4000" i="1" dirty="0">
              <a:solidFill>
                <a:srgbClr val="FFFF00"/>
              </a:solidFill>
            </a:endParaRPr>
          </a:p>
          <a:p>
            <a:pPr lvl="1"/>
            <a:r>
              <a:rPr lang="en-US" i="1" dirty="0" err="1">
                <a:solidFill>
                  <a:srgbClr val="FFFF00"/>
                </a:solidFill>
              </a:rPr>
              <a:t>Enterobacter</a:t>
            </a:r>
            <a:r>
              <a:rPr lang="en-US" i="1" dirty="0">
                <a:solidFill>
                  <a:srgbClr val="FFFF00"/>
                </a:solidFill>
              </a:rPr>
              <a:t> cloacae</a:t>
            </a:r>
            <a:r>
              <a:rPr lang="en-US" dirty="0">
                <a:solidFill>
                  <a:srgbClr val="FFFF00"/>
                </a:solidFill>
              </a:rPr>
              <a:t> complex</a:t>
            </a:r>
            <a:endParaRPr lang="en-US" sz="3600" dirty="0">
              <a:solidFill>
                <a:srgbClr val="FFFF00"/>
              </a:solidFill>
            </a:endParaRPr>
          </a:p>
          <a:p>
            <a:pPr lvl="1"/>
            <a:r>
              <a:rPr lang="en-US" i="1" dirty="0">
                <a:solidFill>
                  <a:srgbClr val="FFFF00"/>
                </a:solidFill>
              </a:rPr>
              <a:t>Escherichia coli</a:t>
            </a:r>
            <a:endParaRPr lang="en-US" sz="3600" dirty="0">
              <a:solidFill>
                <a:srgbClr val="FFFF00"/>
              </a:solidFill>
            </a:endParaRPr>
          </a:p>
          <a:p>
            <a:pPr lvl="1"/>
            <a:r>
              <a:rPr lang="en-US" i="1" dirty="0" err="1">
                <a:solidFill>
                  <a:srgbClr val="FFFF00"/>
                </a:solidFill>
              </a:rPr>
              <a:t>Klebsiella</a:t>
            </a:r>
            <a:r>
              <a:rPr lang="en-US" i="1" dirty="0">
                <a:solidFill>
                  <a:srgbClr val="FFFF00"/>
                </a:solidFill>
              </a:rPr>
              <a:t> </a:t>
            </a:r>
            <a:r>
              <a:rPr lang="en-US" i="1" dirty="0" err="1">
                <a:solidFill>
                  <a:srgbClr val="FFFF00"/>
                </a:solidFill>
              </a:rPr>
              <a:t>oxytoca</a:t>
            </a:r>
            <a:endParaRPr lang="en-US" sz="3600" dirty="0">
              <a:solidFill>
                <a:srgbClr val="FFFF00"/>
              </a:solidFill>
            </a:endParaRPr>
          </a:p>
          <a:p>
            <a:pPr lvl="1"/>
            <a:r>
              <a:rPr lang="en-US" i="1" dirty="0" err="1">
                <a:solidFill>
                  <a:srgbClr val="FFFF00"/>
                </a:solidFill>
              </a:rPr>
              <a:t>Klebsiella</a:t>
            </a:r>
            <a:r>
              <a:rPr lang="en-US" i="1" dirty="0">
                <a:solidFill>
                  <a:srgbClr val="FFFF00"/>
                </a:solidFill>
              </a:rPr>
              <a:t> </a:t>
            </a:r>
            <a:r>
              <a:rPr lang="en-US" i="1" dirty="0" err="1">
                <a:solidFill>
                  <a:srgbClr val="FFFF00"/>
                </a:solidFill>
              </a:rPr>
              <a:t>pneumoniae</a:t>
            </a:r>
            <a:endParaRPr lang="en-US" sz="3600" dirty="0">
              <a:solidFill>
                <a:srgbClr val="FFFF00"/>
              </a:solidFill>
            </a:endParaRPr>
          </a:p>
          <a:p>
            <a:pPr lvl="1"/>
            <a:r>
              <a:rPr lang="en-US" i="1" dirty="0">
                <a:solidFill>
                  <a:srgbClr val="FFFF00"/>
                </a:solidFill>
              </a:rPr>
              <a:t>Proteus</a:t>
            </a:r>
            <a:endParaRPr lang="en-US" sz="3600" dirty="0">
              <a:solidFill>
                <a:srgbClr val="FFFF00"/>
              </a:solidFill>
            </a:endParaRPr>
          </a:p>
          <a:p>
            <a:pPr lvl="1"/>
            <a:r>
              <a:rPr lang="en-US" i="1" dirty="0" err="1">
                <a:solidFill>
                  <a:srgbClr val="FFFF00"/>
                </a:solidFill>
              </a:rPr>
              <a:t>Serratia</a:t>
            </a:r>
            <a:r>
              <a:rPr lang="en-US" i="1" dirty="0">
                <a:solidFill>
                  <a:srgbClr val="FFFF00"/>
                </a:solidFill>
              </a:rPr>
              <a:t> </a:t>
            </a:r>
            <a:r>
              <a:rPr lang="en-US" i="1" dirty="0" err="1">
                <a:solidFill>
                  <a:srgbClr val="FFFF00"/>
                </a:solidFill>
              </a:rPr>
              <a:t>marcescens</a:t>
            </a:r>
            <a:endParaRPr lang="en-US" sz="3600" dirty="0">
              <a:solidFill>
                <a:srgbClr val="FFFF00"/>
              </a:solidFill>
            </a:endParaRPr>
          </a:p>
          <a:p>
            <a:endParaRPr lang="en-US" dirty="0"/>
          </a:p>
        </p:txBody>
      </p:sp>
      <p:sp>
        <p:nvSpPr>
          <p:cNvPr id="4" name="Rectangle 3"/>
          <p:cNvSpPr/>
          <p:nvPr/>
        </p:nvSpPr>
        <p:spPr>
          <a:xfrm>
            <a:off x="4800600" y="1676400"/>
            <a:ext cx="4191000" cy="4154984"/>
          </a:xfrm>
          <a:prstGeom prst="rect">
            <a:avLst/>
          </a:prstGeom>
        </p:spPr>
        <p:txBody>
          <a:bodyPr wrap="square">
            <a:spAutoFit/>
          </a:bodyPr>
          <a:lstStyle/>
          <a:p>
            <a:r>
              <a:rPr lang="en-US" sz="2400" b="1" u="sng" dirty="0">
                <a:solidFill>
                  <a:srgbClr val="FFFF00"/>
                </a:solidFill>
              </a:rPr>
              <a:t>Yeast</a:t>
            </a:r>
          </a:p>
          <a:p>
            <a:pPr lvl="0"/>
            <a:r>
              <a:rPr lang="en-US" sz="2400" i="1" dirty="0">
                <a:solidFill>
                  <a:srgbClr val="FFFF00"/>
                </a:solidFill>
              </a:rPr>
              <a:t>Candida </a:t>
            </a:r>
            <a:r>
              <a:rPr lang="en-US" sz="2400" i="1" dirty="0" err="1">
                <a:solidFill>
                  <a:srgbClr val="FFFF00"/>
                </a:solidFill>
              </a:rPr>
              <a:t>albicans</a:t>
            </a:r>
            <a:endParaRPr lang="en-US" sz="2400" dirty="0">
              <a:solidFill>
                <a:srgbClr val="FFFF00"/>
              </a:solidFill>
            </a:endParaRPr>
          </a:p>
          <a:p>
            <a:pPr lvl="0"/>
            <a:r>
              <a:rPr lang="en-US" sz="2400" i="1" dirty="0">
                <a:solidFill>
                  <a:srgbClr val="FFFF00"/>
                </a:solidFill>
              </a:rPr>
              <a:t>Candida </a:t>
            </a:r>
            <a:r>
              <a:rPr lang="en-US" sz="2400" i="1" dirty="0" err="1">
                <a:solidFill>
                  <a:srgbClr val="FFFF00"/>
                </a:solidFill>
              </a:rPr>
              <a:t>glabrata</a:t>
            </a:r>
            <a:endParaRPr lang="en-US" sz="2400" dirty="0">
              <a:solidFill>
                <a:srgbClr val="FFFF00"/>
              </a:solidFill>
            </a:endParaRPr>
          </a:p>
          <a:p>
            <a:pPr lvl="0"/>
            <a:r>
              <a:rPr lang="en-US" sz="2400" i="1" dirty="0">
                <a:solidFill>
                  <a:srgbClr val="FFFF00"/>
                </a:solidFill>
              </a:rPr>
              <a:t>Candida </a:t>
            </a:r>
            <a:r>
              <a:rPr lang="en-US" sz="2400" i="1" dirty="0" err="1">
                <a:solidFill>
                  <a:srgbClr val="FFFF00"/>
                </a:solidFill>
              </a:rPr>
              <a:t>krusei</a:t>
            </a:r>
            <a:endParaRPr lang="en-US" sz="2400" dirty="0">
              <a:solidFill>
                <a:srgbClr val="FFFF00"/>
              </a:solidFill>
            </a:endParaRPr>
          </a:p>
          <a:p>
            <a:pPr lvl="0"/>
            <a:r>
              <a:rPr lang="en-US" sz="2400" i="1" dirty="0">
                <a:solidFill>
                  <a:srgbClr val="FFFF00"/>
                </a:solidFill>
              </a:rPr>
              <a:t>Candida </a:t>
            </a:r>
            <a:r>
              <a:rPr lang="en-US" sz="2400" i="1" dirty="0" err="1">
                <a:solidFill>
                  <a:srgbClr val="FFFF00"/>
                </a:solidFill>
              </a:rPr>
              <a:t>parapsilosis</a:t>
            </a:r>
            <a:endParaRPr lang="en-US" sz="2400" dirty="0">
              <a:solidFill>
                <a:srgbClr val="FFFF00"/>
              </a:solidFill>
            </a:endParaRPr>
          </a:p>
          <a:p>
            <a:pPr lvl="0"/>
            <a:r>
              <a:rPr lang="en-US" sz="2400" i="1" dirty="0">
                <a:solidFill>
                  <a:srgbClr val="FFFF00"/>
                </a:solidFill>
              </a:rPr>
              <a:t>Candida </a:t>
            </a:r>
            <a:r>
              <a:rPr lang="en-US" sz="2400" i="1" dirty="0" err="1" smtClean="0">
                <a:solidFill>
                  <a:srgbClr val="FFFF00"/>
                </a:solidFill>
              </a:rPr>
              <a:t>tropicalis</a:t>
            </a:r>
            <a:endParaRPr lang="en-US" sz="2400" i="1" dirty="0" smtClean="0">
              <a:solidFill>
                <a:srgbClr val="FFFF00"/>
              </a:solidFill>
            </a:endParaRPr>
          </a:p>
          <a:p>
            <a:pPr lvl="0"/>
            <a:endParaRPr lang="en-US" sz="2400" dirty="0">
              <a:solidFill>
                <a:srgbClr val="FFFF00"/>
              </a:solidFill>
            </a:endParaRPr>
          </a:p>
          <a:p>
            <a:r>
              <a:rPr lang="en-US" sz="2400" b="1" u="sng" dirty="0">
                <a:solidFill>
                  <a:srgbClr val="FFFF00"/>
                </a:solidFill>
              </a:rPr>
              <a:t>Antimicrobial resistance genes</a:t>
            </a:r>
          </a:p>
          <a:p>
            <a:pPr lvl="0"/>
            <a:r>
              <a:rPr lang="en-US" sz="2400" i="1" dirty="0" err="1">
                <a:solidFill>
                  <a:srgbClr val="FFFF00"/>
                </a:solidFill>
              </a:rPr>
              <a:t>mecA</a:t>
            </a:r>
            <a:r>
              <a:rPr lang="en-US" sz="2400" dirty="0">
                <a:solidFill>
                  <a:srgbClr val="FFFF00"/>
                </a:solidFill>
              </a:rPr>
              <a:t> - methicillin resistance</a:t>
            </a:r>
          </a:p>
          <a:p>
            <a:pPr lvl="0"/>
            <a:r>
              <a:rPr lang="en-US" sz="2400" i="1" dirty="0" err="1">
                <a:solidFill>
                  <a:srgbClr val="FFFF00"/>
                </a:solidFill>
              </a:rPr>
              <a:t>vanA</a:t>
            </a:r>
            <a:r>
              <a:rPr lang="en-US" sz="2400" i="1" dirty="0">
                <a:solidFill>
                  <a:srgbClr val="FFFF00"/>
                </a:solidFill>
              </a:rPr>
              <a:t>/B</a:t>
            </a:r>
            <a:r>
              <a:rPr lang="en-US" sz="2400" dirty="0">
                <a:solidFill>
                  <a:srgbClr val="FFFF00"/>
                </a:solidFill>
              </a:rPr>
              <a:t> - </a:t>
            </a:r>
            <a:r>
              <a:rPr lang="en-US" sz="2400" dirty="0" err="1">
                <a:solidFill>
                  <a:srgbClr val="FFFF00"/>
                </a:solidFill>
              </a:rPr>
              <a:t>vancomycin</a:t>
            </a:r>
            <a:r>
              <a:rPr lang="en-US" sz="2400" dirty="0">
                <a:solidFill>
                  <a:srgbClr val="FFFF00"/>
                </a:solidFill>
              </a:rPr>
              <a:t> resistance</a:t>
            </a:r>
          </a:p>
          <a:p>
            <a:pPr lvl="0"/>
            <a:r>
              <a:rPr lang="en-US" sz="2400" dirty="0">
                <a:solidFill>
                  <a:srgbClr val="FFFF00"/>
                </a:solidFill>
              </a:rPr>
              <a:t>KPC - </a:t>
            </a:r>
            <a:r>
              <a:rPr lang="en-US" sz="2400" dirty="0" err="1">
                <a:solidFill>
                  <a:srgbClr val="FFFF00"/>
                </a:solidFill>
              </a:rPr>
              <a:t>carbapenem</a:t>
            </a:r>
            <a:r>
              <a:rPr lang="en-US" sz="2400" dirty="0">
                <a:solidFill>
                  <a:srgbClr val="FFFF00"/>
                </a:solidFill>
              </a:rPr>
              <a:t> resistance</a:t>
            </a:r>
          </a:p>
        </p:txBody>
      </p:sp>
    </p:spTree>
    <p:extLst>
      <p:ext uri="{BB962C8B-B14F-4D97-AF65-F5344CB8AC3E}">
        <p14:creationId xmlns:p14="http://schemas.microsoft.com/office/powerpoint/2010/main" val="1570466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018761"/>
              </p:ext>
            </p:extLst>
          </p:nvPr>
        </p:nvGraphicFramePr>
        <p:xfrm>
          <a:off x="419099" y="228600"/>
          <a:ext cx="8305801" cy="3680460"/>
        </p:xfrm>
        <a:graphic>
          <a:graphicData uri="http://schemas.openxmlformats.org/drawingml/2006/table">
            <a:tbl>
              <a:tblPr firstRow="1" firstCol="1" bandRow="1">
                <a:tableStyleId>{5C22544A-7EE6-4342-B048-85BDC9FD1C3A}</a:tableStyleId>
              </a:tblPr>
              <a:tblGrid>
                <a:gridCol w="1487510"/>
                <a:gridCol w="963137"/>
                <a:gridCol w="1283154"/>
                <a:gridCol w="1604114"/>
                <a:gridCol w="1483943"/>
                <a:gridCol w="1483943"/>
              </a:tblGrid>
              <a:tr h="190500">
                <a:tc>
                  <a:txBody>
                    <a:bodyPr/>
                    <a:lstStyle/>
                    <a:p>
                      <a:pPr marL="0" marR="0">
                        <a:lnSpc>
                          <a:spcPct val="115000"/>
                        </a:lnSpc>
                        <a:spcBef>
                          <a:spcPts val="0"/>
                        </a:spcBef>
                        <a:spcAft>
                          <a:spcPts val="0"/>
                        </a:spcAft>
                      </a:pPr>
                      <a:r>
                        <a:rPr lang="en-US" sz="1400">
                          <a:effectLst/>
                        </a:rPr>
                        <a:t> Pathogen</a:t>
                      </a:r>
                      <a:endParaRPr lang="en-US" sz="1100">
                        <a:effectLst/>
                      </a:endParaRPr>
                    </a:p>
                    <a:p>
                      <a:pPr marL="0" marR="0">
                        <a:lnSpc>
                          <a:spcPct val="115000"/>
                        </a:lnSpc>
                        <a:spcBef>
                          <a:spcPts val="0"/>
                        </a:spcBef>
                        <a:spcAft>
                          <a:spcPts val="0"/>
                        </a:spcAft>
                      </a:pPr>
                      <a:r>
                        <a:rPr lang="en-US" sz="1400">
                          <a:effectLst/>
                        </a:rPr>
                        <a:t> </a:t>
                      </a:r>
                      <a:endParaRPr lang="en-US" sz="1100">
                        <a:effectLst/>
                      </a:endParaRPr>
                    </a:p>
                    <a:p>
                      <a:pPr marL="0" marR="0">
                        <a:lnSpc>
                          <a:spcPct val="115000"/>
                        </a:lnSpc>
                        <a:spcBef>
                          <a:spcPts val="0"/>
                        </a:spcBef>
                        <a:spcAft>
                          <a:spcPts val="0"/>
                        </a:spcAft>
                      </a:pPr>
                      <a:r>
                        <a:rPr lang="en-US" sz="1400">
                          <a:effectLst/>
                        </a:rPr>
                        <a:t> </a:t>
                      </a:r>
                      <a:endParaRPr lang="en-US" sz="1100">
                        <a:effectLst/>
                      </a:endParaRPr>
                    </a:p>
                    <a:p>
                      <a:pPr marL="0" marR="0">
                        <a:lnSpc>
                          <a:spcPct val="115000"/>
                        </a:lnSpc>
                        <a:spcBef>
                          <a:spcPts val="0"/>
                        </a:spcBef>
                        <a:spcAft>
                          <a:spcPts val="0"/>
                        </a:spcAft>
                      </a:pPr>
                      <a:r>
                        <a:rPr lang="en-US" sz="1400">
                          <a:effectLst/>
                        </a:rPr>
                        <a:t> </a:t>
                      </a:r>
                      <a:endParaRPr lang="en-US" sz="110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a:effectLst/>
                        </a:rPr>
                        <a:t># recovered by culture</a:t>
                      </a:r>
                      <a:endParaRPr lang="en-US" sz="1100">
                        <a:effectLst/>
                      </a:endParaRPr>
                    </a:p>
                    <a:p>
                      <a:pPr marL="0" marR="0">
                        <a:lnSpc>
                          <a:spcPct val="115000"/>
                        </a:lnSpc>
                        <a:spcBef>
                          <a:spcPts val="0"/>
                        </a:spcBef>
                        <a:spcAft>
                          <a:spcPts val="0"/>
                        </a:spcAft>
                      </a:pPr>
                      <a:r>
                        <a:rPr lang="en-US" sz="1400">
                          <a:effectLst/>
                        </a:rPr>
                        <a:t> </a:t>
                      </a:r>
                      <a:endParaRPr lang="en-US" sz="1100">
                        <a:effectLst/>
                      </a:endParaRPr>
                    </a:p>
                    <a:p>
                      <a:pPr marL="0" marR="0">
                        <a:lnSpc>
                          <a:spcPct val="115000"/>
                        </a:lnSpc>
                        <a:spcBef>
                          <a:spcPts val="0"/>
                        </a:spcBef>
                        <a:spcAft>
                          <a:spcPts val="0"/>
                        </a:spcAft>
                      </a:pPr>
                      <a:r>
                        <a:rPr lang="en-US" sz="1400">
                          <a:effectLst/>
                        </a:rPr>
                        <a:t> </a:t>
                      </a:r>
                      <a:endParaRPr lang="en-US" sz="110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a:effectLst/>
                        </a:rPr>
                        <a:t># BCID identified (%)</a:t>
                      </a:r>
                      <a:endParaRPr lang="en-US" sz="1100">
                        <a:effectLst/>
                      </a:endParaRPr>
                    </a:p>
                    <a:p>
                      <a:pPr marL="0" marR="0">
                        <a:lnSpc>
                          <a:spcPct val="115000"/>
                        </a:lnSpc>
                        <a:spcBef>
                          <a:spcPts val="0"/>
                        </a:spcBef>
                        <a:spcAft>
                          <a:spcPts val="0"/>
                        </a:spcAft>
                      </a:pPr>
                      <a:r>
                        <a:rPr lang="en-US" sz="1400">
                          <a:effectLst/>
                        </a:rPr>
                        <a:t> </a:t>
                      </a:r>
                      <a:endParaRPr lang="en-US" sz="1100">
                        <a:effectLst/>
                      </a:endParaRPr>
                    </a:p>
                    <a:p>
                      <a:pPr marL="0" marR="0">
                        <a:lnSpc>
                          <a:spcPct val="115000"/>
                        </a:lnSpc>
                        <a:spcBef>
                          <a:spcPts val="0"/>
                        </a:spcBef>
                        <a:spcAft>
                          <a:spcPts val="0"/>
                        </a:spcAft>
                      </a:pPr>
                      <a:r>
                        <a:rPr lang="en-US" sz="1400">
                          <a:effectLst/>
                        </a:rPr>
                        <a:t> </a:t>
                      </a:r>
                      <a:endParaRPr lang="en-US" sz="110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a:effectLst/>
                        </a:rPr>
                        <a:t># organisms recovered by culture, not included in the BCID assay</a:t>
                      </a:r>
                      <a:endParaRPr lang="en-US" sz="1100">
                        <a:effectLst/>
                      </a:endParaRPr>
                    </a:p>
                    <a:p>
                      <a:pPr marL="0" marR="0">
                        <a:lnSpc>
                          <a:spcPct val="115000"/>
                        </a:lnSpc>
                        <a:spcBef>
                          <a:spcPts val="0"/>
                        </a:spcBef>
                        <a:spcAft>
                          <a:spcPts val="0"/>
                        </a:spcAft>
                      </a:pPr>
                      <a:r>
                        <a:rPr lang="en-US" sz="1400">
                          <a:effectLst/>
                        </a:rPr>
                        <a:t> </a:t>
                      </a:r>
                      <a:endParaRPr lang="en-US" sz="110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a:effectLst/>
                        </a:rPr>
                        <a:t># organism recovered by culture intended to be identified by BCID but missed</a:t>
                      </a:r>
                      <a:endParaRPr lang="en-US" sz="11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Recovery of organisms included in the BCID assay (%)</a:t>
                      </a:r>
                      <a:endParaRPr lang="en-US" sz="1100">
                        <a:effectLst/>
                        <a:latin typeface="Calibri"/>
                        <a:ea typeface="SimSun"/>
                        <a:cs typeface="Times New Roman"/>
                      </a:endParaRPr>
                    </a:p>
                  </a:txBody>
                  <a:tcPr marL="68580" marR="68580" marT="0" marB="0" anchor="b"/>
                </a:tc>
              </a:tr>
              <a:tr h="190500">
                <a:tc>
                  <a:txBody>
                    <a:bodyPr/>
                    <a:lstStyle/>
                    <a:p>
                      <a:pPr marL="0" marR="0">
                        <a:lnSpc>
                          <a:spcPct val="115000"/>
                        </a:lnSpc>
                        <a:spcBef>
                          <a:spcPts val="0"/>
                        </a:spcBef>
                        <a:spcAft>
                          <a:spcPts val="0"/>
                        </a:spcAft>
                      </a:pPr>
                      <a:r>
                        <a:rPr lang="en-US" sz="1400" dirty="0">
                          <a:effectLst/>
                        </a:rPr>
                        <a:t>Gram positive bacteria</a:t>
                      </a:r>
                      <a:endParaRPr lang="en-US" sz="1100" dirty="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122</a:t>
                      </a:r>
                      <a:endParaRPr lang="en-US" sz="110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112 (91.8%)</a:t>
                      </a:r>
                      <a:endParaRPr lang="en-US" sz="110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6</a:t>
                      </a:r>
                      <a:endParaRPr lang="en-US" sz="110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 </a:t>
                      </a:r>
                      <a:endParaRPr lang="en-US" sz="1100">
                        <a:effectLst/>
                      </a:endParaRPr>
                    </a:p>
                    <a:p>
                      <a:pPr marL="0" marR="0" algn="ctr">
                        <a:lnSpc>
                          <a:spcPct val="115000"/>
                        </a:lnSpc>
                        <a:spcBef>
                          <a:spcPts val="0"/>
                        </a:spcBef>
                        <a:spcAft>
                          <a:spcPts val="0"/>
                        </a:spcAft>
                      </a:pPr>
                      <a:r>
                        <a:rPr lang="en-US" sz="1400">
                          <a:effectLst/>
                        </a:rPr>
                        <a:t>4</a:t>
                      </a:r>
                      <a:endParaRPr lang="en-US" sz="1100">
                        <a:effectLst/>
                        <a:latin typeface="Calibri"/>
                        <a:ea typeface="SimSun"/>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96.6%</a:t>
                      </a:r>
                      <a:endParaRPr lang="en-US" sz="1100">
                        <a:effectLst/>
                        <a:latin typeface="Calibri"/>
                        <a:ea typeface="SimSun"/>
                        <a:cs typeface="Times New Roman"/>
                      </a:endParaRPr>
                    </a:p>
                  </a:txBody>
                  <a:tcPr marL="68580" marR="68580" marT="0" marB="0" anchor="b"/>
                </a:tc>
              </a:tr>
              <a:tr h="190500">
                <a:tc>
                  <a:txBody>
                    <a:bodyPr/>
                    <a:lstStyle/>
                    <a:p>
                      <a:pPr marL="0" marR="0">
                        <a:lnSpc>
                          <a:spcPct val="115000"/>
                        </a:lnSpc>
                        <a:spcBef>
                          <a:spcPts val="0"/>
                        </a:spcBef>
                        <a:spcAft>
                          <a:spcPts val="0"/>
                        </a:spcAft>
                      </a:pPr>
                      <a:r>
                        <a:rPr lang="en-US" sz="1400" dirty="0" smtClean="0">
                          <a:effectLst/>
                        </a:rPr>
                        <a:t>Gram </a:t>
                      </a:r>
                      <a:r>
                        <a:rPr lang="en-US" sz="1400" dirty="0">
                          <a:effectLst/>
                        </a:rPr>
                        <a:t>negative bacteria</a:t>
                      </a:r>
                      <a:endParaRPr lang="en-US" sz="1100" dirty="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dirty="0">
                          <a:effectLst/>
                        </a:rPr>
                        <a:t>58</a:t>
                      </a:r>
                      <a:endParaRPr lang="en-US" sz="1100" dirty="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50 (86.2%)</a:t>
                      </a:r>
                      <a:endParaRPr lang="en-US" sz="110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dirty="0">
                          <a:effectLst/>
                        </a:rPr>
                        <a:t>6</a:t>
                      </a:r>
                      <a:endParaRPr lang="en-US" sz="1100" dirty="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dirty="0">
                          <a:effectLst/>
                        </a:rPr>
                        <a:t> </a:t>
                      </a:r>
                      <a:endParaRPr lang="en-US" sz="1100" dirty="0">
                        <a:effectLst/>
                      </a:endParaRPr>
                    </a:p>
                    <a:p>
                      <a:pPr marL="0" marR="0" algn="ctr">
                        <a:lnSpc>
                          <a:spcPct val="115000"/>
                        </a:lnSpc>
                        <a:spcBef>
                          <a:spcPts val="0"/>
                        </a:spcBef>
                        <a:spcAft>
                          <a:spcPts val="0"/>
                        </a:spcAft>
                      </a:pPr>
                      <a:r>
                        <a:rPr lang="en-US" sz="1400" dirty="0">
                          <a:effectLst/>
                        </a:rPr>
                        <a:t> </a:t>
                      </a:r>
                      <a:r>
                        <a:rPr lang="en-US" sz="1400" dirty="0" smtClean="0">
                          <a:effectLst/>
                        </a:rPr>
                        <a:t>2</a:t>
                      </a:r>
                      <a:endParaRPr lang="en-US" sz="1100" dirty="0">
                        <a:effectLst/>
                        <a:latin typeface="Calibri"/>
                        <a:ea typeface="SimSun"/>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96.2%</a:t>
                      </a:r>
                      <a:endParaRPr lang="en-US" sz="1100">
                        <a:effectLst/>
                        <a:latin typeface="Calibri"/>
                        <a:ea typeface="SimSun"/>
                        <a:cs typeface="Times New Roman"/>
                      </a:endParaRPr>
                    </a:p>
                  </a:txBody>
                  <a:tcPr marL="68580" marR="68580" marT="0" marB="0" anchor="b"/>
                </a:tc>
              </a:tr>
              <a:tr h="190500">
                <a:tc>
                  <a:txBody>
                    <a:bodyPr/>
                    <a:lstStyle/>
                    <a:p>
                      <a:pPr marL="0" marR="0">
                        <a:lnSpc>
                          <a:spcPct val="115000"/>
                        </a:lnSpc>
                        <a:spcBef>
                          <a:spcPts val="0"/>
                        </a:spcBef>
                        <a:spcAft>
                          <a:spcPts val="0"/>
                        </a:spcAft>
                      </a:pPr>
                      <a:r>
                        <a:rPr lang="en-US" sz="1400">
                          <a:effectLst/>
                        </a:rPr>
                        <a:t>Candida </a:t>
                      </a:r>
                      <a:endParaRPr lang="en-US" sz="110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8</a:t>
                      </a:r>
                      <a:endParaRPr lang="en-US" sz="110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6 (75%)</a:t>
                      </a:r>
                      <a:endParaRPr lang="en-US" sz="110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1</a:t>
                      </a:r>
                      <a:endParaRPr lang="en-US" sz="110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 </a:t>
                      </a:r>
                      <a:endParaRPr lang="en-US" sz="1100">
                        <a:effectLst/>
                      </a:endParaRPr>
                    </a:p>
                    <a:p>
                      <a:pPr marL="0" marR="0" algn="ctr">
                        <a:lnSpc>
                          <a:spcPct val="115000"/>
                        </a:lnSpc>
                        <a:spcBef>
                          <a:spcPts val="0"/>
                        </a:spcBef>
                        <a:spcAft>
                          <a:spcPts val="0"/>
                        </a:spcAft>
                      </a:pPr>
                      <a:r>
                        <a:rPr lang="en-US" sz="1400">
                          <a:effectLst/>
                        </a:rPr>
                        <a:t>1</a:t>
                      </a:r>
                      <a:endParaRPr lang="en-US" sz="1100">
                        <a:effectLst/>
                        <a:latin typeface="Calibri"/>
                        <a:ea typeface="SimSun"/>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85.7%</a:t>
                      </a:r>
                      <a:endParaRPr lang="en-US" sz="1100">
                        <a:effectLst/>
                        <a:latin typeface="Calibri"/>
                        <a:ea typeface="SimSun"/>
                        <a:cs typeface="Times New Roman"/>
                      </a:endParaRPr>
                    </a:p>
                  </a:txBody>
                  <a:tcPr marL="68580" marR="68580" marT="0" marB="0" anchor="b"/>
                </a:tc>
              </a:tr>
              <a:tr h="190500">
                <a:tc>
                  <a:txBody>
                    <a:bodyPr/>
                    <a:lstStyle/>
                    <a:p>
                      <a:pPr marL="0" marR="0">
                        <a:lnSpc>
                          <a:spcPct val="115000"/>
                        </a:lnSpc>
                        <a:spcBef>
                          <a:spcPts val="0"/>
                        </a:spcBef>
                        <a:spcAft>
                          <a:spcPts val="0"/>
                        </a:spcAft>
                      </a:pPr>
                      <a:r>
                        <a:rPr lang="en-US" sz="1400">
                          <a:effectLst/>
                        </a:rPr>
                        <a:t> </a:t>
                      </a:r>
                      <a:endParaRPr lang="en-US" sz="1100">
                        <a:effectLst/>
                      </a:endParaRPr>
                    </a:p>
                    <a:p>
                      <a:pPr marL="0" marR="0">
                        <a:lnSpc>
                          <a:spcPct val="115000"/>
                        </a:lnSpc>
                        <a:spcBef>
                          <a:spcPts val="0"/>
                        </a:spcBef>
                        <a:spcAft>
                          <a:spcPts val="0"/>
                        </a:spcAft>
                      </a:pPr>
                      <a:r>
                        <a:rPr lang="en-US" sz="1400">
                          <a:effectLst/>
                        </a:rPr>
                        <a:t>Total</a:t>
                      </a:r>
                      <a:endParaRPr lang="en-US" sz="110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188</a:t>
                      </a:r>
                      <a:endParaRPr lang="en-US" sz="110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168 (89.4%)</a:t>
                      </a:r>
                      <a:endParaRPr lang="en-US" sz="110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13</a:t>
                      </a:r>
                      <a:endParaRPr lang="en-US" sz="110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1400">
                          <a:effectLst/>
                        </a:rPr>
                        <a:t> </a:t>
                      </a:r>
                      <a:endParaRPr lang="en-US" sz="1100">
                        <a:effectLst/>
                      </a:endParaRPr>
                    </a:p>
                    <a:p>
                      <a:pPr marL="0" marR="0" algn="ctr">
                        <a:lnSpc>
                          <a:spcPct val="115000"/>
                        </a:lnSpc>
                        <a:spcBef>
                          <a:spcPts val="0"/>
                        </a:spcBef>
                        <a:spcAft>
                          <a:spcPts val="0"/>
                        </a:spcAft>
                      </a:pPr>
                      <a:r>
                        <a:rPr lang="en-US" sz="1400">
                          <a:effectLst/>
                        </a:rPr>
                        <a:t>7</a:t>
                      </a:r>
                      <a:endParaRPr lang="en-US" sz="1100">
                        <a:effectLst/>
                        <a:latin typeface="Calibri"/>
                        <a:ea typeface="SimSun"/>
                        <a:cs typeface="Times New Roman"/>
                      </a:endParaRPr>
                    </a:p>
                  </a:txBody>
                  <a:tcPr marL="68580" marR="68580" marT="0" marB="0"/>
                </a:tc>
                <a:tc>
                  <a:txBody>
                    <a:bodyPr/>
                    <a:lstStyle/>
                    <a:p>
                      <a:pPr marL="0" marR="0" algn="ctr">
                        <a:lnSpc>
                          <a:spcPct val="115000"/>
                        </a:lnSpc>
                        <a:spcBef>
                          <a:spcPts val="0"/>
                        </a:spcBef>
                        <a:spcAft>
                          <a:spcPts val="0"/>
                        </a:spcAft>
                      </a:pPr>
                      <a:r>
                        <a:rPr lang="en-US" sz="1400" dirty="0">
                          <a:effectLst/>
                        </a:rPr>
                        <a:t>96%</a:t>
                      </a:r>
                      <a:endParaRPr lang="en-US" sz="1100" dirty="0">
                        <a:effectLst/>
                        <a:latin typeface="Calibri"/>
                        <a:ea typeface="SimSun"/>
                        <a:cs typeface="Times New Roman"/>
                      </a:endParaRPr>
                    </a:p>
                  </a:txBody>
                  <a:tcPr marL="68580" marR="68580" marT="0" marB="0" anchor="b"/>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328" y="4042719"/>
            <a:ext cx="7705344" cy="4974336"/>
          </a:xfrm>
          <a:prstGeom prst="rect">
            <a:avLst/>
          </a:prstGeom>
        </p:spPr>
      </p:pic>
    </p:spTree>
    <p:extLst>
      <p:ext uri="{BB962C8B-B14F-4D97-AF65-F5344CB8AC3E}">
        <p14:creationId xmlns:p14="http://schemas.microsoft.com/office/powerpoint/2010/main" val="27836033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Direct Inoculation Method for Identification and Susceptibility testing</a:t>
            </a:r>
            <a:br>
              <a:rPr lang="en-US" sz="3200" dirty="0" smtClean="0"/>
            </a:br>
            <a:r>
              <a:rPr lang="zh-CN" altLang="en-US" sz="3200" dirty="0"/>
              <a:t>阳</a:t>
            </a:r>
            <a:r>
              <a:rPr lang="zh-CN" altLang="en-US" sz="3200" dirty="0" smtClean="0"/>
              <a:t>性血培养直接鉴定，药敏</a:t>
            </a:r>
            <a:endParaRPr lang="en-US" sz="3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247015"/>
              </p:ext>
            </p:extLst>
          </p:nvPr>
        </p:nvGraphicFramePr>
        <p:xfrm>
          <a:off x="0" y="2667000"/>
          <a:ext cx="9143999" cy="2602054"/>
        </p:xfrm>
        <a:graphic>
          <a:graphicData uri="http://schemas.openxmlformats.org/drawingml/2006/table">
            <a:tbl>
              <a:tblPr firstRow="1" firstCol="1" bandRow="1">
                <a:tableStyleId>{5C22544A-7EE6-4342-B048-85BDC9FD1C3A}</a:tableStyleId>
              </a:tblPr>
              <a:tblGrid>
                <a:gridCol w="1440264"/>
                <a:gridCol w="948709"/>
                <a:gridCol w="1318054"/>
                <a:gridCol w="1235675"/>
                <a:gridCol w="1371601"/>
                <a:gridCol w="1396313"/>
                <a:gridCol w="1433383"/>
              </a:tblGrid>
              <a:tr h="539755">
                <a:tc>
                  <a:txBody>
                    <a:bodyPr/>
                    <a:lstStyle/>
                    <a:p>
                      <a:pPr marL="0" marR="0">
                        <a:lnSpc>
                          <a:spcPct val="115000"/>
                        </a:lnSpc>
                        <a:spcBef>
                          <a:spcPts val="0"/>
                        </a:spcBef>
                        <a:spcAft>
                          <a:spcPts val="0"/>
                        </a:spcAft>
                      </a:pPr>
                      <a:r>
                        <a:rPr lang="en-US" sz="1400" b="1" dirty="0">
                          <a:effectLst/>
                        </a:rPr>
                        <a:t>Literature</a:t>
                      </a:r>
                      <a:endParaRPr lang="en-US" sz="1400" b="1" dirty="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Blood culture</a:t>
                      </a:r>
                      <a:endParaRPr lang="en-US" sz="1400" b="1">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dirty="0">
                          <a:effectLst/>
                        </a:rPr>
                        <a:t>Broth preparation</a:t>
                      </a:r>
                      <a:endParaRPr lang="en-US" sz="1400" b="1" dirty="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Identification</a:t>
                      </a:r>
                      <a:endParaRPr lang="en-US" sz="1400" b="1">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Susceptibility testing</a:t>
                      </a:r>
                      <a:endParaRPr lang="en-US" sz="1400" b="1">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Performance (ID)</a:t>
                      </a:r>
                      <a:endParaRPr lang="en-US" sz="1400" b="1">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Performance (Sens)</a:t>
                      </a:r>
                      <a:endParaRPr lang="en-US" sz="1400" b="1">
                        <a:effectLst/>
                        <a:latin typeface="Calibri"/>
                        <a:ea typeface="SimSun"/>
                        <a:cs typeface="Times New Roman"/>
                      </a:endParaRPr>
                    </a:p>
                  </a:txBody>
                  <a:tcPr marL="68580" marR="68580" marT="0" marB="0" anchor="b"/>
                </a:tc>
              </a:tr>
              <a:tr h="541088">
                <a:tc>
                  <a:txBody>
                    <a:bodyPr/>
                    <a:lstStyle/>
                    <a:p>
                      <a:pPr marL="0" marR="0">
                        <a:lnSpc>
                          <a:spcPct val="115000"/>
                        </a:lnSpc>
                        <a:spcBef>
                          <a:spcPts val="0"/>
                        </a:spcBef>
                        <a:spcAft>
                          <a:spcPts val="0"/>
                        </a:spcAft>
                      </a:pPr>
                      <a:r>
                        <a:rPr lang="en-US" sz="1400" b="1" dirty="0" err="1">
                          <a:effectLst/>
                        </a:rPr>
                        <a:t>Gherardi</a:t>
                      </a:r>
                      <a:r>
                        <a:rPr lang="en-US" sz="1400" b="1" dirty="0">
                          <a:effectLst/>
                        </a:rPr>
                        <a:t> et al, DMID, 2012</a:t>
                      </a:r>
                      <a:endParaRPr lang="en-US" sz="1400" b="1" dirty="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dirty="0" err="1">
                          <a:effectLst/>
                        </a:rPr>
                        <a:t>Bactec</a:t>
                      </a:r>
                      <a:endParaRPr lang="en-US" sz="1400" b="1" dirty="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8 ml, spin x 2</a:t>
                      </a:r>
                      <a:endParaRPr lang="en-US" sz="1400" b="1">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Vitek-2 Compact</a:t>
                      </a:r>
                      <a:endParaRPr lang="en-US" sz="1400" b="1">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Vitek-2 Compact</a:t>
                      </a:r>
                      <a:endParaRPr lang="en-US" sz="1400" b="1">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dirty="0">
                          <a:effectLst/>
                        </a:rPr>
                        <a:t>GN = 100%; </a:t>
                      </a:r>
                      <a:endParaRPr lang="en-US" sz="1400" b="1" dirty="0" smtClean="0">
                        <a:effectLst/>
                      </a:endParaRPr>
                    </a:p>
                    <a:p>
                      <a:pPr marL="0" marR="0">
                        <a:lnSpc>
                          <a:spcPct val="115000"/>
                        </a:lnSpc>
                        <a:spcBef>
                          <a:spcPts val="0"/>
                        </a:spcBef>
                        <a:spcAft>
                          <a:spcPts val="0"/>
                        </a:spcAft>
                      </a:pPr>
                      <a:r>
                        <a:rPr lang="en-US" sz="1400" b="1" dirty="0" smtClean="0">
                          <a:effectLst/>
                        </a:rPr>
                        <a:t>GP </a:t>
                      </a:r>
                      <a:r>
                        <a:rPr lang="en-US" sz="1400" b="1" dirty="0">
                          <a:effectLst/>
                        </a:rPr>
                        <a:t>= 75%%; </a:t>
                      </a:r>
                      <a:endParaRPr lang="en-US" sz="1400" b="1" dirty="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GN = 99%; GP = 96%</a:t>
                      </a:r>
                      <a:endParaRPr lang="en-US" sz="1400" b="1">
                        <a:effectLst/>
                        <a:latin typeface="Calibri"/>
                        <a:ea typeface="SimSun"/>
                        <a:cs typeface="Times New Roman"/>
                      </a:endParaRPr>
                    </a:p>
                  </a:txBody>
                  <a:tcPr marL="68580" marR="68580" marT="0" marB="0" anchor="b"/>
                </a:tc>
              </a:tr>
              <a:tr h="539755">
                <a:tc>
                  <a:txBody>
                    <a:bodyPr/>
                    <a:lstStyle/>
                    <a:p>
                      <a:pPr marL="0" marR="0">
                        <a:lnSpc>
                          <a:spcPct val="115000"/>
                        </a:lnSpc>
                        <a:spcBef>
                          <a:spcPts val="0"/>
                        </a:spcBef>
                        <a:spcAft>
                          <a:spcPts val="0"/>
                        </a:spcAft>
                      </a:pPr>
                      <a:r>
                        <a:rPr lang="en-US" sz="1400" b="1" dirty="0">
                          <a:effectLst/>
                        </a:rPr>
                        <a:t> </a:t>
                      </a:r>
                      <a:endParaRPr lang="en-US" sz="1400" b="1" dirty="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 </a:t>
                      </a:r>
                      <a:endParaRPr lang="en-US" sz="1400" b="1">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dirty="0">
                          <a:effectLst/>
                        </a:rPr>
                        <a:t> </a:t>
                      </a:r>
                      <a:endParaRPr lang="en-US" sz="1400" b="1" dirty="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Phoenix</a:t>
                      </a:r>
                      <a:endParaRPr lang="en-US" sz="1400" b="1">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Phoenix</a:t>
                      </a:r>
                      <a:endParaRPr lang="en-US" sz="1400" b="1">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dirty="0">
                          <a:effectLst/>
                        </a:rPr>
                        <a:t>GN = 92%; </a:t>
                      </a:r>
                      <a:endParaRPr lang="en-US" sz="1400" b="1" dirty="0" smtClean="0">
                        <a:effectLst/>
                      </a:endParaRPr>
                    </a:p>
                    <a:p>
                      <a:pPr marL="0" marR="0">
                        <a:lnSpc>
                          <a:spcPct val="115000"/>
                        </a:lnSpc>
                        <a:spcBef>
                          <a:spcPts val="0"/>
                        </a:spcBef>
                        <a:spcAft>
                          <a:spcPts val="0"/>
                        </a:spcAft>
                      </a:pPr>
                      <a:r>
                        <a:rPr lang="en-US" sz="1400" b="1" dirty="0" smtClean="0">
                          <a:effectLst/>
                        </a:rPr>
                        <a:t>GP </a:t>
                      </a:r>
                      <a:r>
                        <a:rPr lang="en-US" sz="1400" b="1" dirty="0">
                          <a:effectLst/>
                        </a:rPr>
                        <a:t>= 44%</a:t>
                      </a:r>
                      <a:endParaRPr lang="en-US" sz="1400" b="1" dirty="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GN = 99%; GP = 99%</a:t>
                      </a:r>
                      <a:endParaRPr lang="en-US" sz="1400" b="1">
                        <a:effectLst/>
                        <a:latin typeface="Calibri"/>
                        <a:ea typeface="SimSun"/>
                        <a:cs typeface="Times New Roman"/>
                      </a:endParaRPr>
                    </a:p>
                  </a:txBody>
                  <a:tcPr marL="68580" marR="68580" marT="0" marB="0" anchor="b"/>
                </a:tc>
              </a:tr>
              <a:tr h="817800">
                <a:tc>
                  <a:txBody>
                    <a:bodyPr/>
                    <a:lstStyle/>
                    <a:p>
                      <a:pPr marL="0" marR="0">
                        <a:lnSpc>
                          <a:spcPct val="115000"/>
                        </a:lnSpc>
                        <a:spcBef>
                          <a:spcPts val="0"/>
                        </a:spcBef>
                        <a:spcAft>
                          <a:spcPts val="0"/>
                        </a:spcAft>
                      </a:pPr>
                      <a:r>
                        <a:rPr lang="en-US" sz="1400" b="1">
                          <a:effectLst/>
                        </a:rPr>
                        <a:t>Yonetani et al, DMID, 2012</a:t>
                      </a:r>
                      <a:endParaRPr lang="en-US" sz="1400" b="1">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dirty="0" err="1">
                          <a:effectLst/>
                        </a:rPr>
                        <a:t>BacT</a:t>
                      </a:r>
                      <a:r>
                        <a:rPr lang="en-US" sz="1400" b="1" dirty="0">
                          <a:effectLst/>
                        </a:rPr>
                        <a:t>/</a:t>
                      </a:r>
                    </a:p>
                    <a:p>
                      <a:pPr marL="0" marR="0">
                        <a:lnSpc>
                          <a:spcPct val="115000"/>
                        </a:lnSpc>
                        <a:spcBef>
                          <a:spcPts val="0"/>
                        </a:spcBef>
                        <a:spcAft>
                          <a:spcPts val="0"/>
                        </a:spcAft>
                      </a:pPr>
                      <a:r>
                        <a:rPr lang="en-US" sz="1400" b="1" dirty="0">
                          <a:effectLst/>
                        </a:rPr>
                        <a:t>ALERT</a:t>
                      </a:r>
                      <a:endParaRPr lang="en-US" sz="1400" b="1" dirty="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a:effectLst/>
                        </a:rPr>
                        <a:t>12 ml, Serum Separator Tubes</a:t>
                      </a:r>
                      <a:endParaRPr lang="en-US" sz="1400" b="1">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dirty="0">
                          <a:effectLst/>
                        </a:rPr>
                        <a:t>Phoenix</a:t>
                      </a:r>
                      <a:endParaRPr lang="en-US" sz="1400" b="1" dirty="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dirty="0">
                          <a:effectLst/>
                        </a:rPr>
                        <a:t>Phoenix</a:t>
                      </a:r>
                      <a:endParaRPr lang="en-US" sz="1400" b="1" dirty="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dirty="0">
                          <a:effectLst/>
                        </a:rPr>
                        <a:t>GN = 97%; </a:t>
                      </a:r>
                      <a:endParaRPr lang="en-US" sz="1400" b="1" dirty="0" smtClean="0">
                        <a:effectLst/>
                      </a:endParaRPr>
                    </a:p>
                    <a:p>
                      <a:pPr marL="0" marR="0">
                        <a:lnSpc>
                          <a:spcPct val="115000"/>
                        </a:lnSpc>
                        <a:spcBef>
                          <a:spcPts val="0"/>
                        </a:spcBef>
                        <a:spcAft>
                          <a:spcPts val="0"/>
                        </a:spcAft>
                      </a:pPr>
                      <a:r>
                        <a:rPr lang="en-US" sz="1400" b="1" dirty="0" smtClean="0">
                          <a:effectLst/>
                        </a:rPr>
                        <a:t>GP </a:t>
                      </a:r>
                      <a:r>
                        <a:rPr lang="en-US" sz="1400" b="1" dirty="0">
                          <a:effectLst/>
                        </a:rPr>
                        <a:t>= 89%</a:t>
                      </a:r>
                      <a:endParaRPr lang="en-US" sz="1400" b="1" dirty="0">
                        <a:effectLst/>
                        <a:latin typeface="Calibri"/>
                        <a:ea typeface="SimSun"/>
                        <a:cs typeface="Times New Roman"/>
                      </a:endParaRPr>
                    </a:p>
                  </a:txBody>
                  <a:tcPr marL="68580" marR="68580" marT="0" marB="0" anchor="b"/>
                </a:tc>
                <a:tc>
                  <a:txBody>
                    <a:bodyPr/>
                    <a:lstStyle/>
                    <a:p>
                      <a:pPr marL="0" marR="0">
                        <a:lnSpc>
                          <a:spcPct val="115000"/>
                        </a:lnSpc>
                        <a:spcBef>
                          <a:spcPts val="0"/>
                        </a:spcBef>
                        <a:spcAft>
                          <a:spcPts val="0"/>
                        </a:spcAft>
                      </a:pPr>
                      <a:r>
                        <a:rPr lang="en-US" sz="1400" b="1" dirty="0">
                          <a:effectLst/>
                        </a:rPr>
                        <a:t>GN = 91-99%; </a:t>
                      </a:r>
                      <a:endParaRPr lang="en-US" sz="1400" b="1" dirty="0" smtClean="0">
                        <a:effectLst/>
                      </a:endParaRPr>
                    </a:p>
                    <a:p>
                      <a:pPr marL="0" marR="0">
                        <a:lnSpc>
                          <a:spcPct val="115000"/>
                        </a:lnSpc>
                        <a:spcBef>
                          <a:spcPts val="0"/>
                        </a:spcBef>
                        <a:spcAft>
                          <a:spcPts val="0"/>
                        </a:spcAft>
                      </a:pPr>
                      <a:r>
                        <a:rPr lang="en-US" sz="1400" b="1" dirty="0" smtClean="0">
                          <a:effectLst/>
                        </a:rPr>
                        <a:t>GP </a:t>
                      </a:r>
                      <a:r>
                        <a:rPr lang="en-US" sz="1400" b="1" dirty="0">
                          <a:effectLst/>
                        </a:rPr>
                        <a:t>= 92%</a:t>
                      </a:r>
                      <a:endParaRPr lang="en-US" sz="1400" b="1" dirty="0">
                        <a:effectLst/>
                        <a:latin typeface="Calibri"/>
                        <a:ea typeface="SimSun"/>
                        <a:cs typeface="Times New Roman"/>
                      </a:endParaRPr>
                    </a:p>
                  </a:txBody>
                  <a:tcPr marL="68580" marR="68580" marT="0" marB="0" anchor="b"/>
                </a:tc>
              </a:tr>
            </a:tbl>
          </a:graphicData>
        </a:graphic>
      </p:graphicFrame>
    </p:spTree>
    <p:extLst>
      <p:ext uri="{BB962C8B-B14F-4D97-AF65-F5344CB8AC3E}">
        <p14:creationId xmlns:p14="http://schemas.microsoft.com/office/powerpoint/2010/main" val="19701512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2625" y="0"/>
            <a:ext cx="5268913"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163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5200" y="25400"/>
            <a:ext cx="5248275" cy="6832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190" y="138714"/>
            <a:ext cx="6286012" cy="947493"/>
          </a:xfrm>
        </p:spPr>
        <p:txBody>
          <a:bodyPr>
            <a:normAutofit/>
          </a:bodyPr>
          <a:lstStyle/>
          <a:p>
            <a:r>
              <a:rPr lang="en-US" sz="3200" b="1" dirty="0" smtClean="0">
                <a:solidFill>
                  <a:srgbClr val="FFFF00"/>
                </a:solidFill>
              </a:rPr>
              <a:t>Lurie Children’s</a:t>
            </a:r>
            <a:endParaRPr lang="en-US" sz="3200" b="1" dirty="0">
              <a:solidFill>
                <a:srgbClr val="FFFF00"/>
              </a:solidFill>
            </a:endParaRPr>
          </a:p>
        </p:txBody>
      </p:sp>
      <p:sp>
        <p:nvSpPr>
          <p:cNvPr id="3" name="Content Placeholder 2"/>
          <p:cNvSpPr>
            <a:spLocks noGrp="1"/>
          </p:cNvSpPr>
          <p:nvPr>
            <p:ph idx="1"/>
          </p:nvPr>
        </p:nvSpPr>
        <p:spPr>
          <a:xfrm>
            <a:off x="1295400" y="1676400"/>
            <a:ext cx="7086600" cy="4699686"/>
          </a:xfrm>
        </p:spPr>
        <p:txBody>
          <a:bodyPr/>
          <a:lstStyle/>
          <a:p>
            <a:r>
              <a:rPr lang="en-US" dirty="0" smtClean="0">
                <a:solidFill>
                  <a:srgbClr val="FFFF00"/>
                </a:solidFill>
              </a:rPr>
              <a:t>PCR</a:t>
            </a:r>
            <a:r>
              <a:rPr lang="zh-CN" altLang="en-US" dirty="0" smtClean="0">
                <a:solidFill>
                  <a:srgbClr val="FFFF00"/>
                </a:solidFill>
              </a:rPr>
              <a:t>： </a:t>
            </a:r>
            <a:r>
              <a:rPr lang="en-US" i="1" dirty="0" smtClean="0">
                <a:solidFill>
                  <a:srgbClr val="FFFF00"/>
                </a:solidFill>
              </a:rPr>
              <a:t>B. pertussis </a:t>
            </a:r>
            <a:r>
              <a:rPr lang="zh-CN" altLang="en-US" i="1" dirty="0" smtClean="0">
                <a:solidFill>
                  <a:srgbClr val="FFFF00"/>
                </a:solidFill>
              </a:rPr>
              <a:t>百日咳</a:t>
            </a:r>
            <a:r>
              <a:rPr lang="zh-CN" altLang="en-US" dirty="0" smtClean="0">
                <a:solidFill>
                  <a:srgbClr val="FFFF00"/>
                </a:solidFill>
              </a:rPr>
              <a:t>， </a:t>
            </a:r>
            <a:r>
              <a:rPr lang="en-US" dirty="0" smtClean="0">
                <a:solidFill>
                  <a:srgbClr val="FFFF00"/>
                </a:solidFill>
              </a:rPr>
              <a:t>HSV</a:t>
            </a:r>
            <a:r>
              <a:rPr lang="zh-CN" altLang="en-US" dirty="0" smtClean="0">
                <a:solidFill>
                  <a:srgbClr val="FFFF00"/>
                </a:solidFill>
              </a:rPr>
              <a:t>单疱病毒， </a:t>
            </a:r>
            <a:r>
              <a:rPr lang="en-US" dirty="0" smtClean="0">
                <a:solidFill>
                  <a:srgbClr val="FFFF00"/>
                </a:solidFill>
              </a:rPr>
              <a:t>Enterovirus </a:t>
            </a:r>
            <a:r>
              <a:rPr lang="zh-CN" altLang="en-US" dirty="0" smtClean="0">
                <a:solidFill>
                  <a:srgbClr val="FFFF00"/>
                </a:solidFill>
              </a:rPr>
              <a:t>肠病毒</a:t>
            </a:r>
            <a:endParaRPr lang="en-US" dirty="0" smtClean="0">
              <a:solidFill>
                <a:srgbClr val="FFFF00"/>
              </a:solidFill>
            </a:endParaRPr>
          </a:p>
          <a:p>
            <a:endParaRPr lang="en-US" dirty="0" smtClean="0">
              <a:solidFill>
                <a:srgbClr val="FFFF00"/>
              </a:solidFill>
            </a:endParaRPr>
          </a:p>
          <a:p>
            <a:r>
              <a:rPr lang="en-US" dirty="0" smtClean="0">
                <a:solidFill>
                  <a:srgbClr val="FFFF00"/>
                </a:solidFill>
              </a:rPr>
              <a:t>Rapid </a:t>
            </a:r>
            <a:r>
              <a:rPr lang="en-US" u="sng" dirty="0" smtClean="0">
                <a:solidFill>
                  <a:srgbClr val="FFFF00"/>
                </a:solidFill>
              </a:rPr>
              <a:t>antigen</a:t>
            </a:r>
            <a:r>
              <a:rPr lang="en-US" dirty="0" smtClean="0">
                <a:solidFill>
                  <a:srgbClr val="FFFF00"/>
                </a:solidFill>
              </a:rPr>
              <a:t> detection for</a:t>
            </a:r>
          </a:p>
          <a:p>
            <a:pPr lvl="1"/>
            <a:r>
              <a:rPr lang="en-US" dirty="0">
                <a:solidFill>
                  <a:srgbClr val="FFFF00"/>
                </a:solidFill>
              </a:rPr>
              <a:t> </a:t>
            </a:r>
            <a:r>
              <a:rPr lang="en-US" i="1" dirty="0" smtClean="0">
                <a:solidFill>
                  <a:srgbClr val="FFFF00"/>
                </a:solidFill>
              </a:rPr>
              <a:t>Trichomonas </a:t>
            </a:r>
            <a:r>
              <a:rPr lang="en-US" i="1" dirty="0" err="1">
                <a:solidFill>
                  <a:srgbClr val="FFFF00"/>
                </a:solidFill>
              </a:rPr>
              <a:t>vaginalis</a:t>
            </a:r>
            <a:r>
              <a:rPr lang="en-US" dirty="0">
                <a:solidFill>
                  <a:srgbClr val="FFFF00"/>
                </a:solidFill>
              </a:rPr>
              <a:t> : </a:t>
            </a:r>
            <a:r>
              <a:rPr lang="zh-CN" altLang="en-US" dirty="0" smtClean="0">
                <a:solidFill>
                  <a:srgbClr val="FFFF00"/>
                </a:solidFill>
              </a:rPr>
              <a:t>阴道滴虫</a:t>
            </a:r>
            <a:endParaRPr lang="en-US" dirty="0" smtClean="0">
              <a:solidFill>
                <a:srgbClr val="FFFF00"/>
              </a:solidFill>
            </a:endParaRPr>
          </a:p>
          <a:p>
            <a:pPr lvl="1"/>
            <a:r>
              <a:rPr lang="en-US" dirty="0">
                <a:solidFill>
                  <a:srgbClr val="FFFF00"/>
                </a:solidFill>
              </a:rPr>
              <a:t> </a:t>
            </a:r>
            <a:r>
              <a:rPr lang="en-US" dirty="0" smtClean="0">
                <a:solidFill>
                  <a:srgbClr val="FFFF00"/>
                </a:solidFill>
              </a:rPr>
              <a:t>Malaria: </a:t>
            </a:r>
            <a:r>
              <a:rPr lang="zh-CN" altLang="en-US" dirty="0" smtClean="0">
                <a:solidFill>
                  <a:srgbClr val="FFFF00"/>
                </a:solidFill>
              </a:rPr>
              <a:t>疟疾</a:t>
            </a:r>
            <a:endParaRPr lang="en-US" dirty="0" smtClean="0">
              <a:solidFill>
                <a:srgbClr val="FFFF00"/>
              </a:solidFill>
            </a:endParaRPr>
          </a:p>
          <a:p>
            <a:pPr lvl="1"/>
            <a:r>
              <a:rPr lang="en-US" dirty="0">
                <a:solidFill>
                  <a:srgbClr val="FFFF00"/>
                </a:solidFill>
              </a:rPr>
              <a:t> </a:t>
            </a:r>
            <a:r>
              <a:rPr lang="en-US" dirty="0" smtClean="0">
                <a:solidFill>
                  <a:srgbClr val="FFFF00"/>
                </a:solidFill>
              </a:rPr>
              <a:t>Group A Strep on pleural fluids </a:t>
            </a:r>
          </a:p>
          <a:p>
            <a:pPr lvl="1"/>
            <a:endParaRPr lang="en-US" dirty="0">
              <a:solidFill>
                <a:srgbClr val="FFFF00"/>
              </a:solidFill>
            </a:endParaRPr>
          </a:p>
          <a:p>
            <a:pPr lvl="1"/>
            <a:r>
              <a:rPr lang="en-US" dirty="0" smtClean="0">
                <a:solidFill>
                  <a:srgbClr val="FFFF00"/>
                </a:solidFill>
              </a:rPr>
              <a:t>Other </a:t>
            </a:r>
            <a:r>
              <a:rPr lang="en-US" u="sng" dirty="0" smtClean="0">
                <a:solidFill>
                  <a:srgbClr val="FFFF00"/>
                </a:solidFill>
              </a:rPr>
              <a:t>molecular</a:t>
            </a:r>
            <a:r>
              <a:rPr lang="en-US" dirty="0" smtClean="0">
                <a:solidFill>
                  <a:srgbClr val="FFFF00"/>
                </a:solidFill>
              </a:rPr>
              <a:t> assays that improved rapid results:</a:t>
            </a:r>
          </a:p>
          <a:p>
            <a:pPr lvl="2"/>
            <a:r>
              <a:rPr lang="en-US" dirty="0" smtClean="0">
                <a:solidFill>
                  <a:srgbClr val="FFFF00"/>
                </a:solidFill>
              </a:rPr>
              <a:t>Virus load for CMV, EBV, BK virus, </a:t>
            </a:r>
          </a:p>
          <a:p>
            <a:pPr lvl="2"/>
            <a:r>
              <a:rPr lang="en-US" dirty="0" smtClean="0">
                <a:solidFill>
                  <a:srgbClr val="FFFF00"/>
                </a:solidFill>
              </a:rPr>
              <a:t>Other pathogens: Adenovirus, CT/NG, MRSA, </a:t>
            </a:r>
            <a:r>
              <a:rPr lang="en-US" i="1" dirty="0" smtClean="0">
                <a:solidFill>
                  <a:srgbClr val="FFFF00"/>
                </a:solidFill>
              </a:rPr>
              <a:t>C</a:t>
            </a:r>
            <a:r>
              <a:rPr lang="en-US" i="1" dirty="0">
                <a:solidFill>
                  <a:srgbClr val="FFFF00"/>
                </a:solidFill>
              </a:rPr>
              <a:t>. </a:t>
            </a:r>
            <a:r>
              <a:rPr lang="en-US" i="1" dirty="0" smtClean="0">
                <a:solidFill>
                  <a:srgbClr val="FFFF00"/>
                </a:solidFill>
              </a:rPr>
              <a:t>difficile</a:t>
            </a:r>
            <a:r>
              <a:rPr lang="en-US" dirty="0" smtClean="0">
                <a:solidFill>
                  <a:srgbClr val="FFFF00"/>
                </a:solidFill>
              </a:rPr>
              <a:t>, and Respiratory panel</a:t>
            </a:r>
            <a:endParaRPr lang="en-US" dirty="0">
              <a:solidFill>
                <a:srgbClr val="FFFF00"/>
              </a:solidFill>
            </a:endParaRPr>
          </a:p>
          <a:p>
            <a:pPr lvl="2"/>
            <a:endParaRPr lang="en-US" dirty="0">
              <a:solidFill>
                <a:srgbClr val="FFFF00"/>
              </a:solidFill>
            </a:endParaRPr>
          </a:p>
        </p:txBody>
      </p:sp>
    </p:spTree>
    <p:extLst>
      <p:ext uri="{BB962C8B-B14F-4D97-AF65-F5344CB8AC3E}">
        <p14:creationId xmlns:p14="http://schemas.microsoft.com/office/powerpoint/2010/main" val="2201615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104" y="691979"/>
            <a:ext cx="6286012" cy="1889396"/>
          </a:xfrm>
        </p:spPr>
        <p:txBody>
          <a:bodyPr>
            <a:norm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Challenges</a:t>
            </a:r>
            <a:r>
              <a:rPr lang="en-US" sz="2800" dirty="0" smtClean="0">
                <a:solidFill>
                  <a:srgbClr val="FFFF00"/>
                </a:solidFill>
                <a:latin typeface="Times New Roman" panose="02020603050405020304" pitchFamily="18" charset="0"/>
                <a:cs typeface="Times New Roman" panose="02020603050405020304" pitchFamily="18" charset="0"/>
              </a:rPr>
              <a:t>: </a:t>
            </a:r>
            <a:br>
              <a:rPr lang="en-US" sz="2800" dirty="0" smtClean="0">
                <a:solidFill>
                  <a:srgbClr val="FFFF00"/>
                </a:solidFill>
                <a:latin typeface="Times New Roman" panose="02020603050405020304" pitchFamily="18" charset="0"/>
                <a:cs typeface="Times New Roman" panose="02020603050405020304" pitchFamily="18" charset="0"/>
              </a:rPr>
            </a:br>
            <a:r>
              <a:rPr lang="en-US" sz="2800" dirty="0">
                <a:solidFill>
                  <a:srgbClr val="FFFF00"/>
                </a:solidFill>
                <a:latin typeface="Times New Roman" panose="02020603050405020304" pitchFamily="18" charset="0"/>
                <a:cs typeface="Times New Roman" panose="02020603050405020304" pitchFamily="18" charset="0"/>
              </a:rPr>
              <a:t/>
            </a:r>
            <a:br>
              <a:rPr lang="en-US" sz="2800" dirty="0">
                <a:solidFill>
                  <a:srgbClr val="FFFF00"/>
                </a:solidFill>
                <a:latin typeface="Times New Roman" panose="02020603050405020304" pitchFamily="18" charset="0"/>
                <a:cs typeface="Times New Roman" panose="02020603050405020304" pitchFamily="18" charset="0"/>
              </a:rPr>
            </a:br>
            <a:r>
              <a:rPr lang="en-US" sz="2800" b="1" dirty="0" smtClean="0">
                <a:solidFill>
                  <a:srgbClr val="FFFF00"/>
                </a:solidFill>
                <a:latin typeface="Times New Roman" panose="02020603050405020304" pitchFamily="18" charset="0"/>
                <a:cs typeface="Times New Roman" panose="02020603050405020304" pitchFamily="18" charset="0"/>
              </a:rPr>
              <a:t>Changing </a:t>
            </a:r>
            <a:r>
              <a:rPr lang="en-US" sz="2800" b="1" dirty="0">
                <a:solidFill>
                  <a:srgbClr val="FFFF00"/>
                </a:solidFill>
                <a:latin typeface="Times New Roman" panose="02020603050405020304" pitchFamily="18" charset="0"/>
                <a:cs typeface="Times New Roman" panose="02020603050405020304" pitchFamily="18" charset="0"/>
              </a:rPr>
              <a:t>healthcare </a:t>
            </a:r>
            <a:r>
              <a:rPr lang="en-US" sz="2800" b="1" dirty="0" smtClean="0">
                <a:solidFill>
                  <a:srgbClr val="FFFF00"/>
                </a:solidFill>
                <a:latin typeface="Times New Roman" panose="02020603050405020304" pitchFamily="18" charset="0"/>
                <a:cs typeface="Times New Roman" panose="02020603050405020304" pitchFamily="18" charset="0"/>
              </a:rPr>
              <a:t>environment </a:t>
            </a:r>
            <a:br>
              <a:rPr lang="en-US" sz="2800" b="1" dirty="0" smtClean="0">
                <a:solidFill>
                  <a:srgbClr val="FFFF00"/>
                </a:solidFill>
                <a:latin typeface="Times New Roman" panose="02020603050405020304" pitchFamily="18" charset="0"/>
                <a:cs typeface="Times New Roman" panose="02020603050405020304" pitchFamily="18" charset="0"/>
              </a:rPr>
            </a:br>
            <a:r>
              <a:rPr lang="zh-CN" altLang="en-US" sz="2800" b="1" dirty="0" smtClean="0">
                <a:solidFill>
                  <a:srgbClr val="FFFF00"/>
                </a:solidFill>
                <a:latin typeface="Times New Roman" panose="02020603050405020304" pitchFamily="18" charset="0"/>
                <a:cs typeface="Times New Roman" panose="02020603050405020304" pitchFamily="18" charset="0"/>
              </a:rPr>
              <a:t>卫生健康系统</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3781168"/>
            <a:ext cx="7239000" cy="1582995"/>
          </a:xfrm>
        </p:spPr>
        <p:txBody>
          <a:bodyPr/>
          <a:lstStyle/>
          <a:p>
            <a:r>
              <a:rPr lang="en-US" dirty="0" smtClean="0">
                <a:solidFill>
                  <a:srgbClr val="FFFF00"/>
                </a:solidFill>
              </a:rPr>
              <a:t>Provide best patient care by maximizing productivity while efficiently using limited resources</a:t>
            </a:r>
          </a:p>
          <a:p>
            <a:r>
              <a:rPr lang="zh-CN" altLang="en-US" dirty="0">
                <a:solidFill>
                  <a:srgbClr val="FFFF00"/>
                </a:solidFill>
              </a:rPr>
              <a:t>高</a:t>
            </a:r>
            <a:r>
              <a:rPr lang="zh-CN" altLang="en-US" dirty="0" smtClean="0">
                <a:solidFill>
                  <a:srgbClr val="FFFF00"/>
                </a:solidFill>
              </a:rPr>
              <a:t>效使用资源，提供优质医疗服务</a:t>
            </a:r>
            <a:endParaRPr lang="en-US" dirty="0">
              <a:solidFill>
                <a:srgbClr val="FFFF00"/>
              </a:solidFill>
            </a:endParaRPr>
          </a:p>
        </p:txBody>
      </p:sp>
    </p:spTree>
    <p:extLst>
      <p:ext uri="{BB962C8B-B14F-4D97-AF65-F5344CB8AC3E}">
        <p14:creationId xmlns:p14="http://schemas.microsoft.com/office/powerpoint/2010/main" val="29752334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000" dirty="0">
                <a:solidFill>
                  <a:srgbClr val="FFFF00"/>
                </a:solidFill>
              </a:rPr>
              <a:t>Isolation, Gram stain, </a:t>
            </a:r>
            <a:r>
              <a:rPr lang="en-US" sz="2000" i="1" dirty="0">
                <a:solidFill>
                  <a:srgbClr val="FFFF00"/>
                </a:solidFill>
              </a:rPr>
              <a:t>S. </a:t>
            </a:r>
            <a:r>
              <a:rPr lang="en-US" sz="2000" i="1" dirty="0" err="1">
                <a:solidFill>
                  <a:srgbClr val="FFFF00"/>
                </a:solidFill>
              </a:rPr>
              <a:t>pyogenes</a:t>
            </a:r>
            <a:r>
              <a:rPr lang="en-US" sz="2000" dirty="0">
                <a:solidFill>
                  <a:srgbClr val="FFFF00"/>
                </a:solidFill>
              </a:rPr>
              <a:t> PCR and rapid antigen test results for 120 pleural fluids from pediatric patients</a:t>
            </a:r>
            <a:r>
              <a:rPr lang="en-US" sz="2000" dirty="0" smtClean="0">
                <a:solidFill>
                  <a:srgbClr val="FFFF00"/>
                </a:solidFill>
              </a:rPr>
              <a:t>.</a:t>
            </a:r>
            <a:endParaRPr lang="en-US" sz="2000" dirty="0">
              <a:solidFill>
                <a:srgbClr val="FFFF00"/>
              </a:solidFill>
            </a:endParaRPr>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931594393"/>
              </p:ext>
            </p:extLst>
          </p:nvPr>
        </p:nvGraphicFramePr>
        <p:xfrm>
          <a:off x="234950" y="2381250"/>
          <a:ext cx="8674100" cy="2093913"/>
        </p:xfrm>
        <a:graphic>
          <a:graphicData uri="http://schemas.openxmlformats.org/presentationml/2006/ole">
            <mc:AlternateContent xmlns:mc="http://schemas.openxmlformats.org/markup-compatibility/2006">
              <mc:Choice xmlns:v="urn:schemas-microsoft-com:vml" Requires="v">
                <p:oleObj spid="_x0000_s6195" name="Document" r:id="rId4" imgW="8374774" imgH="2340733" progId="Word.Document.12">
                  <p:embed/>
                </p:oleObj>
              </mc:Choice>
              <mc:Fallback>
                <p:oleObj name="Document" r:id="rId4" imgW="8374774" imgH="2340733" progId="Word.Document.12">
                  <p:embed/>
                  <p:pic>
                    <p:nvPicPr>
                      <p:cNvPr id="0" name=""/>
                      <p:cNvPicPr/>
                      <p:nvPr/>
                    </p:nvPicPr>
                    <p:blipFill>
                      <a:blip r:embed="rId5"/>
                      <a:stretch>
                        <a:fillRect/>
                      </a:stretch>
                    </p:blipFill>
                    <p:spPr>
                      <a:xfrm>
                        <a:off x="234950" y="2381250"/>
                        <a:ext cx="8674100" cy="2093913"/>
                      </a:xfrm>
                      <a:prstGeom prst="rect">
                        <a:avLst/>
                      </a:prstGeom>
                    </p:spPr>
                  </p:pic>
                </p:oleObj>
              </mc:Fallback>
            </mc:AlternateContent>
          </a:graphicData>
        </a:graphic>
      </p:graphicFrame>
    </p:spTree>
    <p:extLst>
      <p:ext uri="{BB962C8B-B14F-4D97-AF65-F5344CB8AC3E}">
        <p14:creationId xmlns:p14="http://schemas.microsoft.com/office/powerpoint/2010/main" val="21625331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FF00"/>
                </a:solidFill>
              </a:rPr>
              <a:t>Group A Streptococcus DNA detection by LAMP</a:t>
            </a:r>
            <a:endParaRPr lang="en-US" sz="3200" b="1" dirty="0">
              <a:solidFill>
                <a:srgbClr val="FFFF00"/>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0817312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Clinical significance</a:t>
            </a:r>
            <a:endParaRPr lang="en-US" dirty="0">
              <a:solidFill>
                <a:srgbClr val="FFFF00"/>
              </a:solidFill>
            </a:endParaRPr>
          </a:p>
        </p:txBody>
      </p:sp>
      <p:sp>
        <p:nvSpPr>
          <p:cNvPr id="3" name="Content Placeholder 2"/>
          <p:cNvSpPr>
            <a:spLocks noGrp="1"/>
          </p:cNvSpPr>
          <p:nvPr>
            <p:ph idx="1"/>
          </p:nvPr>
        </p:nvSpPr>
        <p:spPr/>
        <p:txBody>
          <a:bodyPr>
            <a:normAutofit/>
          </a:bodyPr>
          <a:lstStyle/>
          <a:p>
            <a:r>
              <a:rPr lang="en-US" dirty="0" smtClean="0">
                <a:solidFill>
                  <a:srgbClr val="FFFF00"/>
                </a:solidFill>
              </a:rPr>
              <a:t>Both superficial</a:t>
            </a:r>
            <a:r>
              <a:rPr lang="en-US" dirty="0">
                <a:solidFill>
                  <a:srgbClr val="FFFF00"/>
                </a:solidFill>
              </a:rPr>
              <a:t> </a:t>
            </a:r>
            <a:r>
              <a:rPr lang="en-US" dirty="0" smtClean="0">
                <a:solidFill>
                  <a:srgbClr val="FFFF00"/>
                </a:solidFill>
              </a:rPr>
              <a:t>and deep infections </a:t>
            </a:r>
          </a:p>
          <a:p>
            <a:pPr marL="0" indent="0">
              <a:buNone/>
            </a:pPr>
            <a:r>
              <a:rPr lang="en-US" dirty="0">
                <a:solidFill>
                  <a:srgbClr val="FFFF00"/>
                </a:solidFill>
              </a:rPr>
              <a:t>	</a:t>
            </a:r>
            <a:r>
              <a:rPr lang="en-US" dirty="0" smtClean="0">
                <a:solidFill>
                  <a:srgbClr val="FFFF00"/>
                </a:solidFill>
              </a:rPr>
              <a:t>pharyngitis</a:t>
            </a:r>
            <a:r>
              <a:rPr lang="en-US" dirty="0">
                <a:solidFill>
                  <a:srgbClr val="FFFF00"/>
                </a:solidFill>
              </a:rPr>
              <a:t> </a:t>
            </a:r>
            <a:r>
              <a:rPr lang="zh-CN" altLang="en-US" sz="2600" dirty="0">
                <a:solidFill>
                  <a:srgbClr val="FFFF00"/>
                </a:solidFill>
              </a:rPr>
              <a:t>急性咽炎</a:t>
            </a:r>
            <a:endParaRPr lang="en-US" sz="2600" dirty="0" smtClean="0">
              <a:solidFill>
                <a:srgbClr val="FFFF00"/>
              </a:solidFill>
            </a:endParaRPr>
          </a:p>
          <a:p>
            <a:pPr marL="0" indent="0">
              <a:buNone/>
            </a:pPr>
            <a:r>
              <a:rPr lang="en-US" dirty="0">
                <a:solidFill>
                  <a:srgbClr val="FFFF00"/>
                </a:solidFill>
              </a:rPr>
              <a:t>	</a:t>
            </a:r>
            <a:r>
              <a:rPr lang="en-US" dirty="0" smtClean="0">
                <a:solidFill>
                  <a:srgbClr val="FFFF00"/>
                </a:solidFill>
              </a:rPr>
              <a:t>impetigo</a:t>
            </a:r>
            <a:r>
              <a:rPr lang="en-US" dirty="0">
                <a:solidFill>
                  <a:srgbClr val="FFFF00"/>
                </a:solidFill>
              </a:rPr>
              <a:t> </a:t>
            </a:r>
            <a:r>
              <a:rPr lang="zh-CN" altLang="en-US" sz="2600" dirty="0" smtClean="0">
                <a:solidFill>
                  <a:srgbClr val="FFFF00"/>
                </a:solidFill>
              </a:rPr>
              <a:t>化脓性脓疱病</a:t>
            </a:r>
            <a:endParaRPr lang="en-US" sz="2600" dirty="0" smtClean="0">
              <a:solidFill>
                <a:srgbClr val="FFFF00"/>
              </a:solidFill>
            </a:endParaRPr>
          </a:p>
          <a:p>
            <a:pPr marL="0" indent="0">
              <a:buNone/>
            </a:pPr>
            <a:r>
              <a:rPr lang="en-US" dirty="0">
                <a:solidFill>
                  <a:srgbClr val="FFFF00"/>
                </a:solidFill>
              </a:rPr>
              <a:t>	</a:t>
            </a:r>
            <a:r>
              <a:rPr lang="en-US" dirty="0" smtClean="0">
                <a:solidFill>
                  <a:srgbClr val="FFFF00"/>
                </a:solidFill>
              </a:rPr>
              <a:t>sepsis </a:t>
            </a:r>
            <a:r>
              <a:rPr lang="zh-CN" altLang="en-US" sz="2600" dirty="0" smtClean="0">
                <a:solidFill>
                  <a:srgbClr val="FFFF00"/>
                </a:solidFill>
              </a:rPr>
              <a:t>败血症</a:t>
            </a:r>
            <a:endParaRPr lang="en-US" sz="2600" dirty="0" smtClean="0">
              <a:solidFill>
                <a:srgbClr val="FFFF00"/>
              </a:solidFill>
            </a:endParaRPr>
          </a:p>
          <a:p>
            <a:pPr marL="0" indent="0">
              <a:buNone/>
            </a:pPr>
            <a:r>
              <a:rPr lang="en-US" dirty="0">
                <a:solidFill>
                  <a:srgbClr val="FFFF00"/>
                </a:solidFill>
              </a:rPr>
              <a:t>	</a:t>
            </a:r>
            <a:r>
              <a:rPr lang="en-US" dirty="0" smtClean="0">
                <a:solidFill>
                  <a:srgbClr val="FFFF00"/>
                </a:solidFill>
              </a:rPr>
              <a:t>cellulitis </a:t>
            </a:r>
          </a:p>
          <a:p>
            <a:pPr marL="0" indent="0">
              <a:buNone/>
            </a:pPr>
            <a:r>
              <a:rPr lang="en-US" dirty="0">
                <a:solidFill>
                  <a:srgbClr val="FFFF00"/>
                </a:solidFill>
              </a:rPr>
              <a:t>	</a:t>
            </a:r>
            <a:r>
              <a:rPr lang="en-US" dirty="0" smtClean="0">
                <a:solidFill>
                  <a:srgbClr val="FFFF00"/>
                </a:solidFill>
              </a:rPr>
              <a:t>necrotizing fasciitis</a:t>
            </a:r>
          </a:p>
          <a:p>
            <a:pPr marL="0" indent="0">
              <a:buNone/>
            </a:pPr>
            <a:r>
              <a:rPr lang="en-US" dirty="0">
                <a:solidFill>
                  <a:srgbClr val="FFFF00"/>
                </a:solidFill>
              </a:rPr>
              <a:t>	</a:t>
            </a:r>
            <a:r>
              <a:rPr lang="en-US" dirty="0" smtClean="0">
                <a:solidFill>
                  <a:srgbClr val="FFFF00"/>
                </a:solidFill>
              </a:rPr>
              <a:t>etc.</a:t>
            </a:r>
          </a:p>
          <a:p>
            <a:pPr marL="0" indent="0">
              <a:buNone/>
            </a:pPr>
            <a:r>
              <a:rPr lang="en-US" dirty="0" smtClean="0">
                <a:solidFill>
                  <a:srgbClr val="FFFF00"/>
                </a:solidFill>
              </a:rPr>
              <a:t>Complications: glomerulonephritis </a:t>
            </a:r>
            <a:r>
              <a:rPr lang="zh-CN" altLang="en-US" sz="2600" dirty="0" smtClean="0">
                <a:solidFill>
                  <a:srgbClr val="FFFF00"/>
                </a:solidFill>
              </a:rPr>
              <a:t>肾小球肾炎</a:t>
            </a:r>
            <a:r>
              <a:rPr lang="en-US" sz="2600" dirty="0" smtClean="0">
                <a:solidFill>
                  <a:srgbClr val="FFFF00"/>
                </a:solidFill>
              </a:rPr>
              <a:t> </a:t>
            </a:r>
            <a:r>
              <a:rPr lang="en-US" dirty="0" smtClean="0">
                <a:solidFill>
                  <a:srgbClr val="FFFF00"/>
                </a:solidFill>
              </a:rPr>
              <a:t>and rheumatic fever </a:t>
            </a:r>
            <a:r>
              <a:rPr lang="zh-CN" altLang="en-US" sz="2600" dirty="0" smtClean="0">
                <a:solidFill>
                  <a:srgbClr val="FFFF00"/>
                </a:solidFill>
              </a:rPr>
              <a:t>风湿热</a:t>
            </a:r>
            <a:endParaRPr lang="en-US" sz="2600" dirty="0">
              <a:solidFill>
                <a:srgbClr val="FFFF00"/>
              </a:solidFill>
            </a:endParaRPr>
          </a:p>
        </p:txBody>
      </p:sp>
    </p:spTree>
    <p:extLst>
      <p:ext uri="{BB962C8B-B14F-4D97-AF65-F5344CB8AC3E}">
        <p14:creationId xmlns:p14="http://schemas.microsoft.com/office/powerpoint/2010/main" val="19044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904" y="395417"/>
            <a:ext cx="6286012" cy="1370412"/>
          </a:xfrm>
        </p:spPr>
        <p:txBody>
          <a:bodyPr>
            <a:noAutofit/>
          </a:bodyPr>
          <a:lstStyle/>
          <a:p>
            <a:r>
              <a:rPr lang="en-US" sz="3600" dirty="0" smtClean="0"/>
              <a:t>Acute pharyngitis caused</a:t>
            </a:r>
            <a:r>
              <a:rPr lang="en-US" sz="3600" dirty="0" smtClean="0">
                <a:solidFill>
                  <a:srgbClr val="FFFF00"/>
                </a:solidFill>
              </a:rPr>
              <a:t> </a:t>
            </a:r>
            <a:r>
              <a:rPr lang="en-US" sz="3600" dirty="0" smtClean="0"/>
              <a:t>by GAS </a:t>
            </a:r>
            <a:r>
              <a:rPr lang="en-US" sz="3600" dirty="0"/>
              <a:t> </a:t>
            </a:r>
            <a:r>
              <a:rPr lang="en-US" sz="3600" dirty="0" smtClean="0"/>
              <a:t/>
            </a:r>
            <a:br>
              <a:rPr lang="en-US" sz="3600" dirty="0" smtClean="0"/>
            </a:br>
            <a:r>
              <a:rPr lang="zh-CN" altLang="en-US" sz="3200" dirty="0" smtClean="0">
                <a:solidFill>
                  <a:srgbClr val="FFFF00"/>
                </a:solidFill>
              </a:rPr>
              <a:t>急</a:t>
            </a:r>
            <a:r>
              <a:rPr lang="zh-CN" altLang="en-US" sz="3200" dirty="0">
                <a:solidFill>
                  <a:srgbClr val="FFFF00"/>
                </a:solidFill>
              </a:rPr>
              <a:t>性咽炎</a:t>
            </a:r>
            <a:endParaRPr lang="en-US" sz="3200" dirty="0"/>
          </a:p>
        </p:txBody>
      </p:sp>
      <p:sp>
        <p:nvSpPr>
          <p:cNvPr id="3" name="Content Placeholder 2"/>
          <p:cNvSpPr>
            <a:spLocks noGrp="1"/>
          </p:cNvSpPr>
          <p:nvPr>
            <p:ph idx="1"/>
          </p:nvPr>
        </p:nvSpPr>
        <p:spPr>
          <a:xfrm>
            <a:off x="457200" y="2362200"/>
            <a:ext cx="8229600" cy="4359875"/>
          </a:xfrm>
        </p:spPr>
        <p:txBody>
          <a:bodyPr>
            <a:normAutofit/>
          </a:bodyPr>
          <a:lstStyle/>
          <a:p>
            <a:r>
              <a:rPr lang="en-US" dirty="0" smtClean="0">
                <a:solidFill>
                  <a:srgbClr val="FFFF00"/>
                </a:solidFill>
              </a:rPr>
              <a:t>Accounts for 15 – 30% of cases in children </a:t>
            </a:r>
            <a:r>
              <a:rPr lang="zh-CN" altLang="en-US" sz="2400" dirty="0" smtClean="0">
                <a:solidFill>
                  <a:srgbClr val="FFFF00"/>
                </a:solidFill>
              </a:rPr>
              <a:t>儿童</a:t>
            </a:r>
            <a:endParaRPr lang="en-US" sz="2400" dirty="0" smtClean="0">
              <a:solidFill>
                <a:srgbClr val="FFFF00"/>
              </a:solidFill>
            </a:endParaRPr>
          </a:p>
          <a:p>
            <a:r>
              <a:rPr lang="en-US" dirty="0" smtClean="0">
                <a:solidFill>
                  <a:srgbClr val="FFFF00"/>
                </a:solidFill>
              </a:rPr>
              <a:t>5 – 10% in adults </a:t>
            </a:r>
            <a:r>
              <a:rPr lang="zh-CN" altLang="en-US" sz="2400" dirty="0" smtClean="0">
                <a:solidFill>
                  <a:srgbClr val="FFFF00"/>
                </a:solidFill>
              </a:rPr>
              <a:t>成人</a:t>
            </a:r>
            <a:r>
              <a:rPr lang="en-US" dirty="0" smtClean="0">
                <a:solidFill>
                  <a:srgbClr val="FFFF00"/>
                </a:solidFill>
              </a:rPr>
              <a:t>.</a:t>
            </a:r>
          </a:p>
          <a:p>
            <a:r>
              <a:rPr lang="en-US" dirty="0">
                <a:solidFill>
                  <a:srgbClr val="FFFF00"/>
                </a:solidFill>
              </a:rPr>
              <a:t>Laboratory diagnosis assists differentiation from viral caused infections.   </a:t>
            </a:r>
            <a:endParaRPr lang="en-US" dirty="0" smtClean="0">
              <a:solidFill>
                <a:srgbClr val="FFFF00"/>
              </a:solidFill>
            </a:endParaRPr>
          </a:p>
          <a:p>
            <a:endParaRPr lang="en-US" dirty="0" smtClean="0">
              <a:solidFill>
                <a:srgbClr val="FFFF00"/>
              </a:solidFill>
            </a:endParaRPr>
          </a:p>
          <a:p>
            <a:r>
              <a:rPr lang="zh-CN" altLang="en-US" dirty="0">
                <a:solidFill>
                  <a:srgbClr val="FFFF00"/>
                </a:solidFill>
              </a:rPr>
              <a:t>早</a:t>
            </a:r>
            <a:r>
              <a:rPr lang="zh-CN" altLang="en-US" dirty="0" smtClean="0">
                <a:solidFill>
                  <a:srgbClr val="FFFF00"/>
                </a:solidFill>
              </a:rPr>
              <a:t>期诊断治疗：</a:t>
            </a:r>
            <a:endParaRPr lang="en-US" dirty="0" smtClean="0">
              <a:solidFill>
                <a:srgbClr val="FFFF00"/>
              </a:solidFill>
            </a:endParaRPr>
          </a:p>
          <a:p>
            <a:r>
              <a:rPr lang="en-US" dirty="0">
                <a:solidFill>
                  <a:srgbClr val="FFFF00"/>
                </a:solidFill>
              </a:rPr>
              <a:t>antibiotic therapy which prevents sequelae of rheumatic fever and acute glomerulonephritis </a:t>
            </a:r>
            <a:r>
              <a:rPr lang="zh-CN" altLang="en-US" dirty="0">
                <a:solidFill>
                  <a:srgbClr val="FFFF00"/>
                </a:solidFill>
              </a:rPr>
              <a:t>抗生素治疗预</a:t>
            </a:r>
            <a:r>
              <a:rPr lang="zh-CN" altLang="en-US" dirty="0" smtClean="0">
                <a:solidFill>
                  <a:srgbClr val="FFFF00"/>
                </a:solidFill>
              </a:rPr>
              <a:t>防</a:t>
            </a:r>
            <a:r>
              <a:rPr lang="zh-CN" altLang="en-US" dirty="0">
                <a:solidFill>
                  <a:srgbClr val="FFFF00"/>
                </a:solidFill>
              </a:rPr>
              <a:t>风湿热</a:t>
            </a:r>
            <a:endParaRPr lang="en-US" dirty="0">
              <a:solidFill>
                <a:srgbClr val="FFFF00"/>
              </a:solidFill>
            </a:endParaRPr>
          </a:p>
          <a:p>
            <a:r>
              <a:rPr lang="zh-CN" altLang="en-US" dirty="0" smtClean="0">
                <a:solidFill>
                  <a:srgbClr val="FFFF00"/>
                </a:solidFill>
              </a:rPr>
              <a:t>等后</a:t>
            </a:r>
            <a:r>
              <a:rPr lang="zh-CN" altLang="en-US" dirty="0">
                <a:solidFill>
                  <a:srgbClr val="FFFF00"/>
                </a:solidFill>
              </a:rPr>
              <a:t>遗症</a:t>
            </a:r>
            <a:r>
              <a:rPr lang="en-US" dirty="0">
                <a:solidFill>
                  <a:srgbClr val="FFFF00"/>
                </a:solidFill>
              </a:rPr>
              <a:t>,</a:t>
            </a:r>
          </a:p>
          <a:p>
            <a:r>
              <a:rPr lang="en-US" dirty="0">
                <a:solidFill>
                  <a:srgbClr val="FFFF00"/>
                </a:solidFill>
              </a:rPr>
              <a:t>reduces acute morbidity </a:t>
            </a:r>
            <a:r>
              <a:rPr lang="zh-CN" altLang="en-US" dirty="0">
                <a:solidFill>
                  <a:srgbClr val="FFFF00"/>
                </a:solidFill>
              </a:rPr>
              <a:t>控制发病</a:t>
            </a:r>
            <a:r>
              <a:rPr lang="en-US" dirty="0">
                <a:solidFill>
                  <a:srgbClr val="FFFF00"/>
                </a:solidFill>
              </a:rPr>
              <a:t>, and </a:t>
            </a:r>
          </a:p>
          <a:p>
            <a:r>
              <a:rPr lang="en-US" dirty="0">
                <a:solidFill>
                  <a:srgbClr val="FFFF00"/>
                </a:solidFill>
              </a:rPr>
              <a:t>limits transmission to contacts </a:t>
            </a:r>
            <a:r>
              <a:rPr lang="zh-CN" altLang="en-US" dirty="0">
                <a:solidFill>
                  <a:srgbClr val="FFFF00"/>
                </a:solidFill>
              </a:rPr>
              <a:t>限制传播</a:t>
            </a:r>
            <a:r>
              <a:rPr lang="en-US" dirty="0">
                <a:solidFill>
                  <a:srgbClr val="FFFF00"/>
                </a:solidFill>
              </a:rPr>
              <a:t>. </a:t>
            </a:r>
          </a:p>
          <a:p>
            <a:endParaRPr lang="en-US" dirty="0"/>
          </a:p>
          <a:p>
            <a:endParaRPr lang="en-US" dirty="0"/>
          </a:p>
        </p:txBody>
      </p:sp>
    </p:spTree>
    <p:extLst>
      <p:ext uri="{BB962C8B-B14F-4D97-AF65-F5344CB8AC3E}">
        <p14:creationId xmlns:p14="http://schemas.microsoft.com/office/powerpoint/2010/main" val="16433668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2915" y="1522615"/>
            <a:ext cx="4876800" cy="1143000"/>
          </a:xfrm>
        </p:spPr>
        <p:txBody>
          <a:bodyPr>
            <a:normAutofit/>
          </a:bodyPr>
          <a:lstStyle/>
          <a:p>
            <a:r>
              <a:rPr lang="en-US" dirty="0" smtClean="0">
                <a:solidFill>
                  <a:srgbClr val="FFFF00"/>
                </a:solidFill>
              </a:rPr>
              <a:t>Standard Testing</a:t>
            </a:r>
            <a:endParaRPr lang="en-US" sz="2700" dirty="0">
              <a:solidFill>
                <a:srgbClr val="FFFF00"/>
              </a:solidFill>
            </a:endParaRPr>
          </a:p>
        </p:txBody>
      </p:sp>
      <p:sp>
        <p:nvSpPr>
          <p:cNvPr id="3" name="Content Placeholder 2"/>
          <p:cNvSpPr>
            <a:spLocks noGrp="1"/>
          </p:cNvSpPr>
          <p:nvPr>
            <p:ph idx="1"/>
          </p:nvPr>
        </p:nvSpPr>
        <p:spPr>
          <a:xfrm>
            <a:off x="-1" y="3048000"/>
            <a:ext cx="8686801" cy="2514599"/>
          </a:xfrm>
        </p:spPr>
        <p:txBody>
          <a:bodyPr>
            <a:normAutofit/>
          </a:bodyPr>
          <a:lstStyle/>
          <a:p>
            <a:r>
              <a:rPr lang="en-US" dirty="0" smtClean="0">
                <a:solidFill>
                  <a:srgbClr val="FFFF00"/>
                </a:solidFill>
              </a:rPr>
              <a:t>1. Rapid Ag </a:t>
            </a:r>
            <a:r>
              <a:rPr lang="zh-CN" altLang="en-US" dirty="0" smtClean="0">
                <a:solidFill>
                  <a:srgbClr val="FFFF00"/>
                </a:solidFill>
              </a:rPr>
              <a:t>快</a:t>
            </a:r>
            <a:r>
              <a:rPr lang="zh-CN" altLang="en-US" dirty="0">
                <a:solidFill>
                  <a:srgbClr val="FFFF00"/>
                </a:solidFill>
              </a:rPr>
              <a:t>速抗原检测</a:t>
            </a:r>
            <a:r>
              <a:rPr lang="en-US" dirty="0" smtClean="0">
                <a:solidFill>
                  <a:srgbClr val="FFFF00"/>
                </a:solidFill>
              </a:rPr>
              <a:t>: Fast, easy to perform, but performances highly variable; 70-80% sensitivity </a:t>
            </a:r>
            <a:r>
              <a:rPr lang="zh-CN" altLang="en-US" dirty="0" smtClean="0">
                <a:solidFill>
                  <a:srgbClr val="FFFF00"/>
                </a:solidFill>
              </a:rPr>
              <a:t>敏</a:t>
            </a:r>
            <a:r>
              <a:rPr lang="zh-CN" altLang="en-US" dirty="0">
                <a:solidFill>
                  <a:srgbClr val="FFFF00"/>
                </a:solidFill>
              </a:rPr>
              <a:t>感性不够</a:t>
            </a:r>
            <a:endParaRPr lang="en-US" dirty="0" smtClean="0">
              <a:solidFill>
                <a:srgbClr val="FFFF00"/>
              </a:solidFill>
            </a:endParaRPr>
          </a:p>
          <a:p>
            <a:endParaRPr lang="en-US" dirty="0" smtClean="0">
              <a:solidFill>
                <a:srgbClr val="FFFF00"/>
              </a:solidFill>
            </a:endParaRPr>
          </a:p>
          <a:p>
            <a:r>
              <a:rPr lang="en-US" dirty="0" smtClean="0">
                <a:solidFill>
                  <a:srgbClr val="FFFF00"/>
                </a:solidFill>
              </a:rPr>
              <a:t>Culture </a:t>
            </a:r>
            <a:r>
              <a:rPr lang="zh-CN" altLang="en-US" dirty="0" smtClean="0">
                <a:solidFill>
                  <a:srgbClr val="FFFF00"/>
                </a:solidFill>
              </a:rPr>
              <a:t>培</a:t>
            </a:r>
            <a:r>
              <a:rPr lang="zh-CN" altLang="en-US" dirty="0">
                <a:solidFill>
                  <a:srgbClr val="FFFF00"/>
                </a:solidFill>
              </a:rPr>
              <a:t>养</a:t>
            </a:r>
            <a:r>
              <a:rPr lang="en-US" dirty="0" smtClean="0">
                <a:solidFill>
                  <a:srgbClr val="FFFF00"/>
                </a:solidFill>
              </a:rPr>
              <a:t>:  </a:t>
            </a:r>
            <a:r>
              <a:rPr lang="en-US" dirty="0">
                <a:solidFill>
                  <a:srgbClr val="FFFF00"/>
                </a:solidFill>
              </a:rPr>
              <a:t>“gold standard</a:t>
            </a:r>
            <a:r>
              <a:rPr lang="en-US" dirty="0" smtClean="0">
                <a:solidFill>
                  <a:srgbClr val="FFFF00"/>
                </a:solidFill>
              </a:rPr>
              <a:t>”?  1-2 days.</a:t>
            </a:r>
            <a:endParaRPr lang="en-US" dirty="0">
              <a:solidFill>
                <a:srgbClr val="FFFF00"/>
              </a:solidFill>
            </a:endParaRPr>
          </a:p>
          <a:p>
            <a:endParaRPr lang="en-US" sz="2000" dirty="0"/>
          </a:p>
        </p:txBody>
      </p:sp>
      <p:pic>
        <p:nvPicPr>
          <p:cNvPr id="9218" name="Picture 2" descr="http://www.alere.com/content/dam/alere/images/products/binaxnow/L1-2/BinaxNow_StrepA_L2_Hero_Le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610"/>
            <a:ext cx="1117821" cy="132741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media.labcompare.com/m/1/Article/122349-187x1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98"/>
            <a:ext cx="178117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catalog.hardydiagnostics.com/cp_prod/images/catalog/quickvuestrepa_201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493" y="0"/>
            <a:ext cx="2017222" cy="151291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cdc.gov/groupbstrep/images/lab-hemolytic-l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6243" y="5181600"/>
            <a:ext cx="2441789" cy="183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2696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85800" y="609600"/>
            <a:ext cx="6477000" cy="1143000"/>
          </a:xfrm>
        </p:spPr>
        <p:txBody>
          <a:bodyPr>
            <a:normAutofit/>
          </a:bodyPr>
          <a:lstStyle/>
          <a:p>
            <a:r>
              <a:rPr lang="en-US" sz="2800" b="1" dirty="0" smtClean="0">
                <a:solidFill>
                  <a:srgbClr val="FFFF00"/>
                </a:solidFill>
              </a:rPr>
              <a:t>Loop-mediated isothermal amplification </a:t>
            </a:r>
            <a:br>
              <a:rPr lang="en-US" sz="2800" b="1" dirty="0" smtClean="0">
                <a:solidFill>
                  <a:srgbClr val="FFFF00"/>
                </a:solidFill>
              </a:rPr>
            </a:br>
            <a:r>
              <a:rPr lang="en-US" sz="2800" b="1" dirty="0" smtClean="0">
                <a:solidFill>
                  <a:srgbClr val="FFFF00"/>
                </a:solidFill>
              </a:rPr>
              <a:t>(LAMP) technology </a:t>
            </a:r>
            <a:r>
              <a:rPr lang="zh-CN" altLang="en-US" sz="2800" dirty="0" smtClean="0"/>
              <a:t>等</a:t>
            </a:r>
            <a:r>
              <a:rPr lang="zh-CN" altLang="en-US" sz="2800" dirty="0"/>
              <a:t>温扩</a:t>
            </a:r>
            <a:r>
              <a:rPr lang="zh-CN" altLang="en-US" sz="2800" dirty="0" smtClean="0"/>
              <a:t>增</a:t>
            </a:r>
            <a:endParaRPr lang="en-US" sz="2800" b="1" dirty="0" smtClean="0">
              <a:solidFill>
                <a:srgbClr val="FFFF00"/>
              </a:solidFill>
            </a:endParaRPr>
          </a:p>
        </p:txBody>
      </p:sp>
      <p:sp>
        <p:nvSpPr>
          <p:cNvPr id="4099" name="Content Placeholder 2"/>
          <p:cNvSpPr>
            <a:spLocks noGrp="1"/>
          </p:cNvSpPr>
          <p:nvPr>
            <p:ph idx="1"/>
          </p:nvPr>
        </p:nvSpPr>
        <p:spPr>
          <a:xfrm>
            <a:off x="685800" y="2438400"/>
            <a:ext cx="8112125" cy="4038600"/>
          </a:xfrm>
        </p:spPr>
        <p:txBody>
          <a:bodyPr/>
          <a:lstStyle/>
          <a:p>
            <a:r>
              <a:rPr lang="en-US" sz="2400" dirty="0" smtClean="0">
                <a:solidFill>
                  <a:srgbClr val="FFFF00"/>
                </a:solidFill>
              </a:rPr>
              <a:t>Highly specific </a:t>
            </a:r>
            <a:r>
              <a:rPr lang="zh-CN" altLang="en-US" sz="2400" dirty="0" smtClean="0">
                <a:solidFill>
                  <a:srgbClr val="FFFF00"/>
                </a:solidFill>
              </a:rPr>
              <a:t>高特异性</a:t>
            </a:r>
            <a:r>
              <a:rPr lang="en-US" sz="2400" dirty="0" smtClean="0">
                <a:solidFill>
                  <a:srgbClr val="FFFF00"/>
                </a:solidFill>
              </a:rPr>
              <a:t>: uses multiple primers that recognize various regions on the target DNA. </a:t>
            </a:r>
          </a:p>
          <a:p>
            <a:r>
              <a:rPr lang="en-US" sz="2400" dirty="0" smtClean="0">
                <a:solidFill>
                  <a:srgbClr val="FFFF00"/>
                </a:solidFill>
              </a:rPr>
              <a:t>It can be used for both DNA and RNA targets (RT-LAMP). </a:t>
            </a:r>
          </a:p>
          <a:p>
            <a:r>
              <a:rPr lang="en-US" sz="2400" dirty="0" smtClean="0">
                <a:solidFill>
                  <a:srgbClr val="FFFF00"/>
                </a:solidFill>
              </a:rPr>
              <a:t>Fast: (~60 min) in one step </a:t>
            </a:r>
            <a:r>
              <a:rPr lang="zh-CN" altLang="en-US" sz="2400" dirty="0" smtClean="0">
                <a:solidFill>
                  <a:srgbClr val="FFFF00"/>
                </a:solidFill>
              </a:rPr>
              <a:t>检测时间</a:t>
            </a:r>
            <a:r>
              <a:rPr lang="en-US" altLang="zh-CN" sz="2400" dirty="0" smtClean="0">
                <a:solidFill>
                  <a:srgbClr val="FFFF00"/>
                </a:solidFill>
              </a:rPr>
              <a:t>= 1 </a:t>
            </a:r>
            <a:r>
              <a:rPr lang="zh-CN" altLang="en-US" sz="2400" dirty="0" smtClean="0">
                <a:solidFill>
                  <a:srgbClr val="FFFF00"/>
                </a:solidFill>
              </a:rPr>
              <a:t>小时</a:t>
            </a:r>
            <a:endParaRPr lang="en-US" sz="2400" dirty="0" smtClean="0">
              <a:solidFill>
                <a:srgbClr val="FFFF00"/>
              </a:solidFill>
            </a:endParaRPr>
          </a:p>
          <a:p>
            <a:r>
              <a:rPr lang="en-US" sz="2400" dirty="0" err="1" smtClean="0">
                <a:solidFill>
                  <a:srgbClr val="FFFF00"/>
                </a:solidFill>
              </a:rPr>
              <a:t>Thermocycler</a:t>
            </a:r>
            <a:r>
              <a:rPr lang="en-US" sz="2400" dirty="0" smtClean="0">
                <a:solidFill>
                  <a:srgbClr val="FFFF00"/>
                </a:solidFill>
              </a:rPr>
              <a:t> is not needed </a:t>
            </a:r>
            <a:r>
              <a:rPr lang="zh-CN" altLang="en-US" sz="2400" dirty="0" smtClean="0">
                <a:solidFill>
                  <a:srgbClr val="FFFF00"/>
                </a:solidFill>
              </a:rPr>
              <a:t>无需贵重仪器</a:t>
            </a:r>
            <a:endParaRPr lang="en-US" sz="2400" dirty="0" smtClean="0">
              <a:solidFill>
                <a:srgbClr val="FFFF00"/>
              </a:solidFill>
            </a:endParaRPr>
          </a:p>
          <a:p>
            <a:r>
              <a:rPr lang="en-US" sz="1800" dirty="0" smtClean="0">
                <a:solidFill>
                  <a:srgbClr val="FFFF00"/>
                </a:solidFill>
              </a:rPr>
              <a:t>Detection: A by-product of this amplification is the formation of magnesium pyrophosphate, which forms a white precipitate leading to a turbid reaction solution. This presence of turbidity signifies a positive reaction while the absence of turbidity represents a negative reaction.</a:t>
            </a:r>
          </a:p>
          <a:p>
            <a:r>
              <a:rPr lang="en-US" sz="1800" dirty="0" smtClean="0">
                <a:solidFill>
                  <a:srgbClr val="FFFF00"/>
                </a:solidFill>
                <a:hlinkClick r:id="rId2"/>
              </a:rPr>
              <a:t>http://www.nature.com/nprot/journal/v3/n5/full/nprot.2008.57.html#f1</a:t>
            </a:r>
            <a:endParaRPr lang="en-US" sz="1800" dirty="0" smtClean="0">
              <a:solidFill>
                <a:srgbClr val="FFFF00"/>
              </a:solidFill>
            </a:endParaRPr>
          </a:p>
          <a:p>
            <a:endParaRPr lang="en-US" sz="2400" dirty="0" smtClean="0">
              <a:solidFill>
                <a:srgbClr val="FFFF00"/>
              </a:solidFill>
            </a:endParaRPr>
          </a:p>
        </p:txBody>
      </p:sp>
      <p:sp>
        <p:nvSpPr>
          <p:cNvPr id="4100"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4101" name="Picture 3" descr="Figure 1 : Principle of loop-mediated isothermal amplification (LAMP) metho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875" y="228600"/>
            <a:ext cx="12890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3"/>
          <p:cNvSpPr>
            <a:spLocks noChangeArrowheads="1"/>
          </p:cNvSpPr>
          <p:nvPr/>
        </p:nvSpPr>
        <p:spPr bwMode="auto">
          <a:xfrm>
            <a:off x="0" y="2238375"/>
            <a:ext cx="9144000" cy="0"/>
          </a:xfrm>
          <a:prstGeom prst="rect">
            <a:avLst/>
          </a:prstGeom>
          <a:solidFill>
            <a:srgbClr val="FDFDF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23884724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81000" y="388831"/>
            <a:ext cx="5181600" cy="1143000"/>
          </a:xfrm>
        </p:spPr>
        <p:txBody>
          <a:bodyPr>
            <a:normAutofit/>
          </a:bodyPr>
          <a:lstStyle/>
          <a:p>
            <a:r>
              <a:rPr lang="en-US" sz="3200" dirty="0" smtClean="0">
                <a:solidFill>
                  <a:srgbClr val="FFFF00"/>
                </a:solidFill>
              </a:rPr>
              <a:t>Total time needed: 1 hour</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971800"/>
            <a:ext cx="5410200" cy="3538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905000" y="2895600"/>
            <a:ext cx="6781800" cy="3230563"/>
          </a:xfrm>
        </p:spPr>
        <p:txBody>
          <a:bodyPr/>
          <a:lstStyle/>
          <a:p>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37200" y="1490768"/>
            <a:ext cx="2438400" cy="1463463"/>
          </a:xfrm>
          <a:prstGeom prst="rect">
            <a:avLst/>
          </a:prstGeom>
          <a:noFill/>
        </p:spPr>
      </p:pic>
    </p:spTree>
    <p:extLst>
      <p:ext uri="{BB962C8B-B14F-4D97-AF65-F5344CB8AC3E}">
        <p14:creationId xmlns:p14="http://schemas.microsoft.com/office/powerpoint/2010/main" val="14495862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800" b="1" dirty="0">
                <a:solidFill>
                  <a:srgbClr val="FFFF00"/>
                </a:solidFill>
              </a:rPr>
              <a:t>Table 1.  Comparison of </a:t>
            </a:r>
            <a:r>
              <a:rPr lang="en-US" sz="1800" b="1" i="1" dirty="0" err="1">
                <a:solidFill>
                  <a:srgbClr val="FFFF00"/>
                </a:solidFill>
              </a:rPr>
              <a:t>illumigene</a:t>
            </a:r>
            <a:r>
              <a:rPr lang="en-US" sz="1800" b="1" i="1" baseline="30000" dirty="0">
                <a:solidFill>
                  <a:srgbClr val="FFFF00"/>
                </a:solidFill>
              </a:rPr>
              <a:t>®</a:t>
            </a:r>
            <a:r>
              <a:rPr lang="en-US" sz="1800" b="1" dirty="0">
                <a:solidFill>
                  <a:srgbClr val="FFFF00"/>
                </a:solidFill>
              </a:rPr>
              <a:t> results to culture on 437 consecutive </a:t>
            </a:r>
            <a:r>
              <a:rPr lang="en-US" sz="1800" b="1" dirty="0" smtClean="0">
                <a:solidFill>
                  <a:srgbClr val="FFFF00"/>
                </a:solidFill>
              </a:rPr>
              <a:t>specimens</a:t>
            </a:r>
            <a:endParaRPr lang="en-US" sz="1800" b="1" dirty="0">
              <a:solidFill>
                <a:srgbClr val="FFFF00"/>
              </a:solidFill>
            </a:endParaRPr>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358020226"/>
              </p:ext>
            </p:extLst>
          </p:nvPr>
        </p:nvGraphicFramePr>
        <p:xfrm>
          <a:off x="1371600" y="2057400"/>
          <a:ext cx="8231188" cy="3094037"/>
        </p:xfrm>
        <a:graphic>
          <a:graphicData uri="http://schemas.openxmlformats.org/presentationml/2006/ole">
            <mc:AlternateContent xmlns:mc="http://schemas.openxmlformats.org/markup-compatibility/2006">
              <mc:Choice xmlns:v="urn:schemas-microsoft-com:vml" Requires="v">
                <p:oleObj spid="_x0000_s7220" name="Document" r:id="rId4" imgW="8231107" imgH="3093676" progId="Word.Document.12">
                  <p:embed/>
                </p:oleObj>
              </mc:Choice>
              <mc:Fallback>
                <p:oleObj name="Document" r:id="rId4" imgW="8231107" imgH="3093676" progId="Word.Document.12">
                  <p:embed/>
                  <p:pic>
                    <p:nvPicPr>
                      <p:cNvPr id="0" name=""/>
                      <p:cNvPicPr/>
                      <p:nvPr/>
                    </p:nvPicPr>
                    <p:blipFill>
                      <a:blip r:embed="rId5"/>
                      <a:stretch>
                        <a:fillRect/>
                      </a:stretch>
                    </p:blipFill>
                    <p:spPr>
                      <a:xfrm>
                        <a:off x="1371600" y="2057400"/>
                        <a:ext cx="8231188" cy="3094037"/>
                      </a:xfrm>
                      <a:prstGeom prst="rect">
                        <a:avLst/>
                      </a:prstGeom>
                    </p:spPr>
                  </p:pic>
                </p:oleObj>
              </mc:Fallback>
            </mc:AlternateContent>
          </a:graphicData>
        </a:graphic>
      </p:graphicFrame>
    </p:spTree>
    <p:extLst>
      <p:ext uri="{BB962C8B-B14F-4D97-AF65-F5344CB8AC3E}">
        <p14:creationId xmlns:p14="http://schemas.microsoft.com/office/powerpoint/2010/main" val="5248365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73050" y="274638"/>
            <a:ext cx="5991826" cy="392627"/>
          </a:xfrm>
        </p:spPr>
        <p:txBody>
          <a:bodyPr>
            <a:normAutofit/>
          </a:bodyPr>
          <a:lstStyle/>
          <a:p>
            <a:pPr algn="l"/>
            <a:r>
              <a:rPr lang="zh-CN" altLang="en-US" sz="2000" dirty="0" smtClean="0">
                <a:solidFill>
                  <a:srgbClr val="FFFF00"/>
                </a:solidFill>
              </a:rPr>
              <a:t>可取代培养</a:t>
            </a:r>
            <a:endParaRPr lang="en-US" sz="2000" dirty="0" smtClean="0">
              <a:solidFill>
                <a:srgbClr val="FFFF00"/>
              </a:solidFill>
            </a:endParaRPr>
          </a:p>
        </p:txBody>
      </p:sp>
      <p:sp>
        <p:nvSpPr>
          <p:cNvPr id="3" name="Content Placeholder 2"/>
          <p:cNvSpPr>
            <a:spLocks noGrp="1"/>
          </p:cNvSpPr>
          <p:nvPr>
            <p:ph idx="1"/>
          </p:nvPr>
        </p:nvSpPr>
        <p:spPr>
          <a:xfrm>
            <a:off x="6547021" y="1818503"/>
            <a:ext cx="2893541" cy="1035908"/>
          </a:xfrm>
        </p:spPr>
        <p:txBody>
          <a:bodyPr/>
          <a:lstStyle/>
          <a:p>
            <a:pPr marL="0" indent="0">
              <a:buNone/>
            </a:pPr>
            <a:r>
              <a:rPr lang="en-US" sz="2000" dirty="0" smtClean="0">
                <a:solidFill>
                  <a:srgbClr val="FFFF00"/>
                </a:solidFill>
              </a:rPr>
              <a:t>Sensitivity = 100%</a:t>
            </a:r>
            <a:br>
              <a:rPr lang="en-US" sz="2000" dirty="0" smtClean="0">
                <a:solidFill>
                  <a:srgbClr val="FFFF00"/>
                </a:solidFill>
              </a:rPr>
            </a:br>
            <a:r>
              <a:rPr lang="en-US" sz="2000" dirty="0" smtClean="0">
                <a:solidFill>
                  <a:srgbClr val="FFFF00"/>
                </a:solidFill>
              </a:rPr>
              <a:t>Specificity = 99.2%</a:t>
            </a:r>
            <a:r>
              <a:rPr lang="en-US" sz="2800" dirty="0" smtClean="0">
                <a:solidFill>
                  <a:srgbClr val="FFFF00"/>
                </a:solidFill>
              </a:rPr>
              <a:t/>
            </a:r>
            <a:br>
              <a:rPr lang="en-US" sz="2800" dirty="0" smtClean="0">
                <a:solidFill>
                  <a:srgbClr val="FFFF00"/>
                </a:solidFill>
              </a:rPr>
            </a:br>
            <a:endParaRPr lang="en-US" sz="2800" dirty="0" smtClean="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21" y="3276529"/>
            <a:ext cx="7542638" cy="4431300"/>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727574239"/>
              </p:ext>
            </p:extLst>
          </p:nvPr>
        </p:nvGraphicFramePr>
        <p:xfrm>
          <a:off x="630195" y="920579"/>
          <a:ext cx="7389340" cy="2777594"/>
        </p:xfrm>
        <a:graphic>
          <a:graphicData uri="http://schemas.openxmlformats.org/presentationml/2006/ole">
            <mc:AlternateContent xmlns:mc="http://schemas.openxmlformats.org/markup-compatibility/2006">
              <mc:Choice xmlns:v="urn:schemas-microsoft-com:vml" Requires="v">
                <p:oleObj spid="_x0000_s8244" name="Document" r:id="rId5" imgW="8231107" imgH="3093676" progId="Word.Document.12">
                  <p:embed/>
                </p:oleObj>
              </mc:Choice>
              <mc:Fallback>
                <p:oleObj name="Document" r:id="rId5" imgW="8231107" imgH="3093676" progId="Word.Document.1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195" y="920579"/>
                        <a:ext cx="7389340" cy="277759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436023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solidFill>
                  <a:srgbClr val="FFFF00"/>
                </a:solidFill>
              </a:rPr>
              <a:t>Cobus</a:t>
            </a:r>
            <a:r>
              <a:rPr lang="en-US" sz="3200" b="1" dirty="0">
                <a:solidFill>
                  <a:srgbClr val="FFFF00"/>
                </a:solidFill>
              </a:rPr>
              <a:t> </a:t>
            </a:r>
            <a:r>
              <a:rPr lang="en-US" sz="3200" b="1" dirty="0" err="1">
                <a:solidFill>
                  <a:srgbClr val="FFFF00"/>
                </a:solidFill>
              </a:rPr>
              <a:t>Liat</a:t>
            </a:r>
            <a:r>
              <a:rPr lang="en-US" sz="3200" b="1" dirty="0">
                <a:solidFill>
                  <a:srgbClr val="FFFF00"/>
                </a:solidFill>
              </a:rPr>
              <a:t> by Roche</a:t>
            </a:r>
            <a:endParaRPr lang="en-US" sz="3200" dirty="0"/>
          </a:p>
        </p:txBody>
      </p:sp>
      <p:sp>
        <p:nvSpPr>
          <p:cNvPr id="4" name="Content Placeholder 3"/>
          <p:cNvSpPr>
            <a:spLocks noGrp="1"/>
          </p:cNvSpPr>
          <p:nvPr>
            <p:ph sz="half" idx="2"/>
          </p:nvPr>
        </p:nvSpPr>
        <p:spPr>
          <a:xfrm>
            <a:off x="212125" y="5072449"/>
            <a:ext cx="4224528" cy="1439561"/>
          </a:xfrm>
        </p:spPr>
        <p:txBody>
          <a:bodyPr/>
          <a:lstStyle/>
          <a:p>
            <a:r>
              <a:rPr lang="en-US" dirty="0" smtClean="0">
                <a:solidFill>
                  <a:srgbClr val="FFFF00"/>
                </a:solidFill>
              </a:rPr>
              <a:t>Technology:  real time PCR</a:t>
            </a:r>
          </a:p>
          <a:p>
            <a:r>
              <a:rPr lang="en-US" dirty="0" smtClean="0">
                <a:solidFill>
                  <a:srgbClr val="FFFF00"/>
                </a:solidFill>
              </a:rPr>
              <a:t>Manu:  influenza A/B (25’); GAS (20’)</a:t>
            </a:r>
            <a:endParaRPr lang="en-US" dirty="0">
              <a:solidFill>
                <a:srgbClr val="FFFF00"/>
              </a:solidFill>
            </a:endParaRPr>
          </a:p>
        </p:txBody>
      </p:sp>
      <p:pic>
        <p:nvPicPr>
          <p:cNvPr id="5" name="Content Placeholder 3" descr="cobas Liat"/>
          <p:cNvPicPr>
            <a:picLocks noGrp="1"/>
          </p:cNvPicPr>
          <p:nvPr>
            <p:ph sz="half" idx="1"/>
          </p:nvPr>
        </p:nvPicPr>
        <p:blipFill rotWithShape="1">
          <a:blip r:embed="rId2">
            <a:extLst>
              <a:ext uri="{28A0092B-C50C-407E-A947-70E740481C1C}">
                <a14:useLocalDpi xmlns:a14="http://schemas.microsoft.com/office/drawing/2010/main" val="0"/>
              </a:ext>
            </a:extLst>
          </a:blip>
          <a:srcRect l="4707" t="2470" r="47929" b="9066"/>
          <a:stretch/>
        </p:blipFill>
        <p:spPr bwMode="auto">
          <a:xfrm>
            <a:off x="457200" y="1769531"/>
            <a:ext cx="3299254" cy="2790112"/>
          </a:xfrm>
          <a:prstGeom prst="rect">
            <a:avLst/>
          </a:prstGeom>
          <a:noFill/>
          <a:ln>
            <a:noFill/>
          </a:ln>
        </p:spPr>
      </p:pic>
      <p:pic>
        <p:nvPicPr>
          <p:cNvPr id="6" name="Content Placeholder 4" descr="Alere™ i Influenza A &amp; B"/>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171303" y="4157207"/>
            <a:ext cx="3429000" cy="2187987"/>
          </a:xfrm>
          <a:prstGeom prst="rect">
            <a:avLst/>
          </a:prstGeom>
          <a:noFill/>
          <a:ln>
            <a:noFill/>
          </a:ln>
        </p:spPr>
      </p:pic>
      <p:sp>
        <p:nvSpPr>
          <p:cNvPr id="3" name="Rectangle 2"/>
          <p:cNvSpPr/>
          <p:nvPr/>
        </p:nvSpPr>
        <p:spPr>
          <a:xfrm>
            <a:off x="4962258" y="2280507"/>
            <a:ext cx="3897537" cy="1200329"/>
          </a:xfrm>
          <a:prstGeom prst="rect">
            <a:avLst/>
          </a:prstGeom>
        </p:spPr>
        <p:txBody>
          <a:bodyPr wrap="square">
            <a:spAutoFit/>
          </a:bodyPr>
          <a:lstStyle/>
          <a:p>
            <a:r>
              <a:rPr lang="en-US" b="1" dirty="0" err="1">
                <a:solidFill>
                  <a:srgbClr val="FFFF00"/>
                </a:solidFill>
              </a:rPr>
              <a:t>Alere</a:t>
            </a:r>
            <a:r>
              <a:rPr lang="en-US" b="1" dirty="0">
                <a:solidFill>
                  <a:srgbClr val="FFFF00"/>
                </a:solidFill>
              </a:rPr>
              <a:t>™ </a:t>
            </a:r>
            <a:r>
              <a:rPr lang="en-US" b="1" dirty="0" smtClean="0">
                <a:solidFill>
                  <a:srgbClr val="FFFF00"/>
                </a:solidFill>
              </a:rPr>
              <a:t>I</a:t>
            </a:r>
          </a:p>
          <a:p>
            <a:r>
              <a:rPr lang="en-US" dirty="0">
                <a:solidFill>
                  <a:srgbClr val="FFFF00"/>
                </a:solidFill>
              </a:rPr>
              <a:t>Technology:  isothermal nucleic acid amplification </a:t>
            </a:r>
            <a:endParaRPr lang="en-US" b="1" dirty="0">
              <a:solidFill>
                <a:srgbClr val="FFFF00"/>
              </a:solidFill>
            </a:endParaRPr>
          </a:p>
          <a:p>
            <a:r>
              <a:rPr lang="en-US" dirty="0">
                <a:solidFill>
                  <a:srgbClr val="FFFF00"/>
                </a:solidFill>
              </a:rPr>
              <a:t>Manu:  influenza A/B (15’); GAS (8</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2107414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rPr>
              <a:t>Resistance and </a:t>
            </a:r>
            <a:r>
              <a:rPr lang="en-US" dirty="0" smtClean="0">
                <a:solidFill>
                  <a:srgbClr val="FFFF00"/>
                </a:solidFill>
              </a:rPr>
              <a:t>outcome</a:t>
            </a:r>
            <a:br>
              <a:rPr lang="en-US" dirty="0" smtClean="0">
                <a:solidFill>
                  <a:srgbClr val="FFFF00"/>
                </a:solidFill>
              </a:rPr>
            </a:br>
            <a:r>
              <a:rPr lang="zh-CN" altLang="en-US" sz="3200" dirty="0" smtClean="0">
                <a:solidFill>
                  <a:srgbClr val="FFFF00"/>
                </a:solidFill>
              </a:rPr>
              <a:t>细菌耐药的结果</a:t>
            </a:r>
            <a:endParaRPr lang="en-US" sz="3200" dirty="0">
              <a:solidFill>
                <a:srgbClr val="FFFF00"/>
              </a:solidFill>
            </a:endParaRPr>
          </a:p>
        </p:txBody>
      </p:sp>
      <p:sp>
        <p:nvSpPr>
          <p:cNvPr id="3" name="Content Placeholder 2"/>
          <p:cNvSpPr>
            <a:spLocks noGrp="1"/>
          </p:cNvSpPr>
          <p:nvPr>
            <p:ph idx="1"/>
          </p:nvPr>
        </p:nvSpPr>
        <p:spPr>
          <a:xfrm>
            <a:off x="273050" y="2075935"/>
            <a:ext cx="8597900" cy="4050228"/>
          </a:xfrm>
        </p:spPr>
        <p:txBody>
          <a:bodyPr>
            <a:normAutofit/>
          </a:bodyPr>
          <a:lstStyle/>
          <a:p>
            <a:pPr lvl="0"/>
            <a:r>
              <a:rPr lang="en-US" u="sng" dirty="0">
                <a:solidFill>
                  <a:srgbClr val="FFFF00"/>
                </a:solidFill>
              </a:rPr>
              <a:t>MRSA </a:t>
            </a:r>
            <a:r>
              <a:rPr lang="en-US" u="sng" dirty="0" smtClean="0">
                <a:solidFill>
                  <a:srgbClr val="FFFF00"/>
                </a:solidFill>
              </a:rPr>
              <a:t>bacteremia </a:t>
            </a:r>
            <a:r>
              <a:rPr lang="zh-CN" altLang="en-US" u="sng" dirty="0" smtClean="0">
                <a:solidFill>
                  <a:srgbClr val="FFFF00"/>
                </a:solidFill>
              </a:rPr>
              <a:t>耐药金葡</a:t>
            </a:r>
            <a:r>
              <a:rPr lang="en-US" dirty="0" smtClean="0">
                <a:solidFill>
                  <a:srgbClr val="FFFF00"/>
                </a:solidFill>
              </a:rPr>
              <a:t>: </a:t>
            </a:r>
          </a:p>
          <a:p>
            <a:pPr lvl="2"/>
            <a:r>
              <a:rPr lang="en-US" dirty="0" smtClean="0">
                <a:solidFill>
                  <a:srgbClr val="FFFF00"/>
                </a:solidFill>
              </a:rPr>
              <a:t>significantly </a:t>
            </a:r>
            <a:r>
              <a:rPr lang="en-US" dirty="0">
                <a:solidFill>
                  <a:srgbClr val="FFFF00"/>
                </a:solidFill>
              </a:rPr>
              <a:t>higher </a:t>
            </a:r>
            <a:r>
              <a:rPr lang="en-US" dirty="0" smtClean="0">
                <a:solidFill>
                  <a:srgbClr val="FFFF00"/>
                </a:solidFill>
              </a:rPr>
              <a:t>mortality </a:t>
            </a:r>
            <a:r>
              <a:rPr lang="en-US" dirty="0">
                <a:solidFill>
                  <a:srgbClr val="FFFF00"/>
                </a:solidFill>
              </a:rPr>
              <a:t>rate </a:t>
            </a:r>
            <a:r>
              <a:rPr lang="en-US" dirty="0" smtClean="0">
                <a:solidFill>
                  <a:srgbClr val="FFFF00"/>
                </a:solidFill>
              </a:rPr>
              <a:t>than </a:t>
            </a:r>
            <a:r>
              <a:rPr lang="en-US" dirty="0">
                <a:solidFill>
                  <a:srgbClr val="FFFF00"/>
                </a:solidFill>
              </a:rPr>
              <a:t>those caused by </a:t>
            </a:r>
            <a:r>
              <a:rPr lang="en-US" dirty="0" smtClean="0">
                <a:solidFill>
                  <a:srgbClr val="FFFF00"/>
                </a:solidFill>
              </a:rPr>
              <a:t>MSSA </a:t>
            </a:r>
            <a:r>
              <a:rPr lang="zh-CN" altLang="en-US" dirty="0" smtClean="0">
                <a:solidFill>
                  <a:srgbClr val="FFFF00"/>
                </a:solidFill>
              </a:rPr>
              <a:t>死亡率明显高于敏感</a:t>
            </a:r>
            <a:r>
              <a:rPr lang="zh-CN" altLang="en-US" dirty="0">
                <a:solidFill>
                  <a:srgbClr val="FFFF00"/>
                </a:solidFill>
              </a:rPr>
              <a:t>金葡</a:t>
            </a:r>
            <a:r>
              <a:rPr lang="en-US" dirty="0" smtClean="0">
                <a:solidFill>
                  <a:srgbClr val="FFFF00"/>
                </a:solidFill>
              </a:rPr>
              <a:t>.  			</a:t>
            </a:r>
            <a:r>
              <a:rPr lang="en-US" sz="1600" dirty="0" smtClean="0">
                <a:solidFill>
                  <a:srgbClr val="FFFF00"/>
                </a:solidFill>
              </a:rPr>
              <a:t>(</a:t>
            </a:r>
            <a:r>
              <a:rPr lang="en-US" sz="1600" dirty="0">
                <a:solidFill>
                  <a:srgbClr val="FFFF00"/>
                </a:solidFill>
              </a:rPr>
              <a:t>Cosgrove et al. CID </a:t>
            </a:r>
            <a:r>
              <a:rPr lang="en-US" sz="1600" dirty="0" smtClean="0">
                <a:solidFill>
                  <a:srgbClr val="FFFF00"/>
                </a:solidFill>
              </a:rPr>
              <a:t>2003)</a:t>
            </a:r>
            <a:r>
              <a:rPr lang="zh-CN" altLang="en-US" sz="1500" dirty="0" smtClean="0">
                <a:solidFill>
                  <a:srgbClr val="FFFF00"/>
                </a:solidFill>
              </a:rPr>
              <a:t>  </a:t>
            </a:r>
            <a:endParaRPr lang="en-US" altLang="zh-CN" sz="1500" dirty="0" smtClean="0">
              <a:solidFill>
                <a:srgbClr val="FFFF00"/>
              </a:solidFill>
            </a:endParaRPr>
          </a:p>
          <a:p>
            <a:pPr lvl="2"/>
            <a:endParaRPr lang="en-US" altLang="zh-CN" sz="1500" dirty="0" smtClean="0">
              <a:solidFill>
                <a:srgbClr val="FFFF00"/>
              </a:solidFill>
            </a:endParaRPr>
          </a:p>
          <a:p>
            <a:pPr lvl="2"/>
            <a:r>
              <a:rPr lang="en-US" dirty="0" smtClean="0">
                <a:solidFill>
                  <a:srgbClr val="FFFF00"/>
                </a:solidFill>
              </a:rPr>
              <a:t>Appropriate empirical antibiotic treatment 	results in significant survival </a:t>
            </a:r>
            <a:r>
              <a:rPr lang="zh-CN" altLang="en-US" dirty="0" smtClean="0">
                <a:solidFill>
                  <a:srgbClr val="FFFF00"/>
                </a:solidFill>
              </a:rPr>
              <a:t>合理抗生素治疗明显提高病人生存</a:t>
            </a:r>
            <a:r>
              <a:rPr lang="en-US" dirty="0" smtClean="0">
                <a:solidFill>
                  <a:srgbClr val="FFFF00"/>
                </a:solidFill>
              </a:rPr>
              <a:t> </a:t>
            </a:r>
            <a:r>
              <a:rPr lang="en-US" sz="1600" dirty="0" smtClean="0">
                <a:solidFill>
                  <a:srgbClr val="FFFF00"/>
                </a:solidFill>
              </a:rPr>
              <a:t>(Paul et al. JAC 2010)</a:t>
            </a:r>
          </a:p>
          <a:p>
            <a:pPr lvl="2"/>
            <a:endParaRPr lang="en-US" dirty="0">
              <a:solidFill>
                <a:srgbClr val="FFFF00"/>
              </a:solidFill>
            </a:endParaRPr>
          </a:p>
          <a:p>
            <a:pPr lvl="0"/>
            <a:r>
              <a:rPr lang="en-US" u="sng" dirty="0">
                <a:solidFill>
                  <a:srgbClr val="FFFF00"/>
                </a:solidFill>
              </a:rPr>
              <a:t>VRE </a:t>
            </a:r>
            <a:r>
              <a:rPr lang="en-US" u="sng" dirty="0" smtClean="0">
                <a:solidFill>
                  <a:srgbClr val="FFFF00"/>
                </a:solidFill>
              </a:rPr>
              <a:t>bacteremia </a:t>
            </a:r>
            <a:r>
              <a:rPr lang="zh-CN" altLang="en-US" u="sng" dirty="0" smtClean="0">
                <a:solidFill>
                  <a:srgbClr val="FFFF00"/>
                </a:solidFill>
              </a:rPr>
              <a:t>耐万古霉素肠球菌</a:t>
            </a:r>
            <a:r>
              <a:rPr lang="en-US" dirty="0" smtClean="0">
                <a:solidFill>
                  <a:srgbClr val="FFFF00"/>
                </a:solidFill>
              </a:rPr>
              <a:t>: </a:t>
            </a:r>
          </a:p>
          <a:p>
            <a:pPr lvl="2"/>
            <a:r>
              <a:rPr lang="en-US" dirty="0" smtClean="0">
                <a:solidFill>
                  <a:srgbClr val="FFFF00"/>
                </a:solidFill>
              </a:rPr>
              <a:t>Increased </a:t>
            </a:r>
            <a:r>
              <a:rPr lang="en-US" dirty="0">
                <a:solidFill>
                  <a:srgbClr val="FFFF00"/>
                </a:solidFill>
              </a:rPr>
              <a:t>mortality </a:t>
            </a:r>
            <a:r>
              <a:rPr lang="en-US" dirty="0" smtClean="0">
                <a:solidFill>
                  <a:srgbClr val="FFFF00"/>
                </a:solidFill>
              </a:rPr>
              <a:t>compared </a:t>
            </a:r>
            <a:r>
              <a:rPr lang="en-US" dirty="0">
                <a:solidFill>
                  <a:srgbClr val="FFFF00"/>
                </a:solidFill>
              </a:rPr>
              <a:t>to </a:t>
            </a:r>
            <a:r>
              <a:rPr lang="en-US" dirty="0" smtClean="0">
                <a:solidFill>
                  <a:srgbClr val="FFFF00"/>
                </a:solidFill>
              </a:rPr>
              <a:t>VSE </a:t>
            </a:r>
            <a:r>
              <a:rPr lang="zh-CN" altLang="en-US" dirty="0" smtClean="0">
                <a:solidFill>
                  <a:srgbClr val="FFFF00"/>
                </a:solidFill>
              </a:rPr>
              <a:t>死</a:t>
            </a:r>
            <a:r>
              <a:rPr lang="zh-CN" altLang="en-US" dirty="0">
                <a:solidFill>
                  <a:srgbClr val="FFFF00"/>
                </a:solidFill>
              </a:rPr>
              <a:t>亡率明显高于敏</a:t>
            </a:r>
            <a:r>
              <a:rPr lang="zh-CN" altLang="en-US" dirty="0" smtClean="0">
                <a:solidFill>
                  <a:srgbClr val="FFFF00"/>
                </a:solidFill>
              </a:rPr>
              <a:t>感菌</a:t>
            </a:r>
            <a:r>
              <a:rPr lang="en-US" dirty="0" smtClean="0">
                <a:solidFill>
                  <a:srgbClr val="FFFF00"/>
                </a:solidFill>
              </a:rPr>
              <a:t>	</a:t>
            </a:r>
            <a:r>
              <a:rPr lang="en-US" sz="1100" dirty="0" smtClean="0">
                <a:solidFill>
                  <a:srgbClr val="FFFF00"/>
                </a:solidFill>
              </a:rPr>
              <a:t>(</a:t>
            </a:r>
            <a:r>
              <a:rPr lang="en-US" sz="1100" dirty="0" err="1">
                <a:solidFill>
                  <a:srgbClr val="FFFF00"/>
                </a:solidFill>
              </a:rPr>
              <a:t>DiazGranados</a:t>
            </a:r>
            <a:r>
              <a:rPr lang="en-US" sz="1100" dirty="0">
                <a:solidFill>
                  <a:srgbClr val="FFFF00"/>
                </a:solidFill>
              </a:rPr>
              <a:t> et al.  CID 2005</a:t>
            </a:r>
            <a:r>
              <a:rPr lang="en-US" sz="1100" dirty="0" smtClean="0">
                <a:solidFill>
                  <a:srgbClr val="FFFF00"/>
                </a:solidFill>
              </a:rPr>
              <a:t>)</a:t>
            </a:r>
            <a:endParaRPr lang="en-US" sz="1100" dirty="0">
              <a:solidFill>
                <a:srgbClr val="FFFF00"/>
              </a:solidFill>
            </a:endParaRPr>
          </a:p>
        </p:txBody>
      </p:sp>
    </p:spTree>
    <p:extLst>
      <p:ext uri="{BB962C8B-B14F-4D97-AF65-F5344CB8AC3E}">
        <p14:creationId xmlns:p14="http://schemas.microsoft.com/office/powerpoint/2010/main" val="7170504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58" y="744194"/>
            <a:ext cx="6286012" cy="947493"/>
          </a:xfrm>
        </p:spPr>
        <p:txBody>
          <a:bodyPr/>
          <a:lstStyle/>
          <a:p>
            <a:r>
              <a:rPr lang="zh-CN" altLang="en-US" b="1" dirty="0"/>
              <a:t>并非所有快速检测都有效</a:t>
            </a:r>
            <a:endParaRPr lang="en-US" dirty="0"/>
          </a:p>
        </p:txBody>
      </p:sp>
      <p:sp>
        <p:nvSpPr>
          <p:cNvPr id="3" name="Content Placeholder 2"/>
          <p:cNvSpPr>
            <a:spLocks noGrp="1"/>
          </p:cNvSpPr>
          <p:nvPr>
            <p:ph idx="1"/>
          </p:nvPr>
        </p:nvSpPr>
        <p:spPr>
          <a:xfrm>
            <a:off x="951470" y="2310714"/>
            <a:ext cx="6759146" cy="3027405"/>
          </a:xfrm>
        </p:spPr>
        <p:txBody>
          <a:bodyPr/>
          <a:lstStyle/>
          <a:p>
            <a:r>
              <a:rPr lang="zh-CN" altLang="en-US" b="1" dirty="0">
                <a:solidFill>
                  <a:srgbClr val="FFFF00"/>
                </a:solidFill>
              </a:rPr>
              <a:t>脑脊液快速细菌抗原检</a:t>
            </a:r>
            <a:r>
              <a:rPr lang="zh-CN" altLang="en-US" b="1" dirty="0" smtClean="0">
                <a:solidFill>
                  <a:srgbClr val="FFFF00"/>
                </a:solidFill>
              </a:rPr>
              <a:t>测</a:t>
            </a:r>
            <a:r>
              <a:rPr lang="en-US" altLang="zh-CN" b="1" dirty="0" smtClean="0">
                <a:solidFill>
                  <a:srgbClr val="FFFF00"/>
                </a:solidFill>
              </a:rPr>
              <a:t>:</a:t>
            </a:r>
          </a:p>
          <a:p>
            <a:endParaRPr lang="en-US" dirty="0">
              <a:solidFill>
                <a:srgbClr val="FFFF00"/>
              </a:solidFill>
            </a:endParaRPr>
          </a:p>
          <a:p>
            <a:r>
              <a:rPr lang="zh-CN" altLang="en-US" b="1" dirty="0">
                <a:solidFill>
                  <a:srgbClr val="FFFF00"/>
                </a:solidFill>
              </a:rPr>
              <a:t>敏感性接近革兰氏染色</a:t>
            </a:r>
            <a:endParaRPr lang="en-US" dirty="0">
              <a:solidFill>
                <a:srgbClr val="FFFF00"/>
              </a:solidFill>
            </a:endParaRPr>
          </a:p>
          <a:p>
            <a:r>
              <a:rPr lang="zh-CN" altLang="en-US" b="1" dirty="0">
                <a:solidFill>
                  <a:srgbClr val="FFFF00"/>
                </a:solidFill>
              </a:rPr>
              <a:t>阳性结果对治疗无明显影响</a:t>
            </a:r>
            <a:endParaRPr lang="en-US" dirty="0">
              <a:solidFill>
                <a:srgbClr val="FFFF00"/>
              </a:solidFill>
            </a:endParaRPr>
          </a:p>
          <a:p>
            <a:r>
              <a:rPr lang="zh-CN" altLang="en-US" b="1" dirty="0">
                <a:solidFill>
                  <a:srgbClr val="FFFF00"/>
                </a:solidFill>
              </a:rPr>
              <a:t>假阳性结果：对治疗无益，但延长住院，参加医疗费</a:t>
            </a:r>
            <a:r>
              <a:rPr lang="zh-CN" altLang="en-US" b="1" dirty="0" smtClean="0">
                <a:solidFill>
                  <a:srgbClr val="FFFF00"/>
                </a:solidFill>
              </a:rPr>
              <a:t>用</a:t>
            </a:r>
            <a:endParaRPr lang="en-US" dirty="0">
              <a:solidFill>
                <a:srgbClr val="FFFF00"/>
              </a:solidFill>
            </a:endParaRPr>
          </a:p>
        </p:txBody>
      </p:sp>
      <p:sp>
        <p:nvSpPr>
          <p:cNvPr id="4" name="Rectangle 3"/>
          <p:cNvSpPr/>
          <p:nvPr/>
        </p:nvSpPr>
        <p:spPr>
          <a:xfrm>
            <a:off x="4572000" y="6398339"/>
            <a:ext cx="4501682" cy="338554"/>
          </a:xfrm>
          <a:prstGeom prst="rect">
            <a:avLst/>
          </a:prstGeom>
        </p:spPr>
        <p:txBody>
          <a:bodyPr wrap="none">
            <a:spAutoFit/>
          </a:bodyPr>
          <a:lstStyle/>
          <a:p>
            <a:pPr lvl="1"/>
            <a:r>
              <a:rPr lang="en-US" sz="1600" dirty="0">
                <a:solidFill>
                  <a:srgbClr val="FFFF00"/>
                </a:solidFill>
              </a:rPr>
              <a:t>(Perkins et al,  1995.  JCM  33:1486-1491)</a:t>
            </a:r>
          </a:p>
        </p:txBody>
      </p:sp>
    </p:spTree>
    <p:extLst>
      <p:ext uri="{BB962C8B-B14F-4D97-AF65-F5344CB8AC3E}">
        <p14:creationId xmlns:p14="http://schemas.microsoft.com/office/powerpoint/2010/main" val="84746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274638"/>
            <a:ext cx="6286012" cy="1640659"/>
          </a:xfrm>
        </p:spPr>
        <p:txBody>
          <a:bodyPr>
            <a:normAutofit/>
          </a:bodyPr>
          <a:lstStyle/>
          <a:p>
            <a:r>
              <a:rPr lang="en-US" sz="2400" b="1" dirty="0">
                <a:solidFill>
                  <a:srgbClr val="FFFF00"/>
                </a:solidFill>
              </a:rPr>
              <a:t>Rapid antigen detection assays for respiratory </a:t>
            </a:r>
            <a:r>
              <a:rPr lang="en-US" sz="2400" b="1" dirty="0" smtClean="0">
                <a:solidFill>
                  <a:srgbClr val="FFFF00"/>
                </a:solidFill>
              </a:rPr>
              <a:t>viruses </a:t>
            </a:r>
            <a:br>
              <a:rPr lang="en-US" sz="2400" b="1" dirty="0" smtClean="0">
                <a:solidFill>
                  <a:srgbClr val="FFFF00"/>
                </a:solidFill>
              </a:rPr>
            </a:br>
            <a:r>
              <a:rPr lang="zh-CN" altLang="en-US" sz="2400" b="1" dirty="0" smtClean="0">
                <a:solidFill>
                  <a:srgbClr val="FFFF00"/>
                </a:solidFill>
              </a:rPr>
              <a:t>呼吸道病毒的快速抗原检测</a:t>
            </a:r>
            <a:endParaRPr lang="en-US" sz="2400" b="1" dirty="0">
              <a:solidFill>
                <a:srgbClr val="FFFF00"/>
              </a:solidFill>
            </a:endParaRPr>
          </a:p>
        </p:txBody>
      </p:sp>
      <p:sp>
        <p:nvSpPr>
          <p:cNvPr id="3" name="Content Placeholder 2"/>
          <p:cNvSpPr>
            <a:spLocks noGrp="1"/>
          </p:cNvSpPr>
          <p:nvPr>
            <p:ph idx="1"/>
          </p:nvPr>
        </p:nvSpPr>
        <p:spPr>
          <a:xfrm>
            <a:off x="597243" y="2580504"/>
            <a:ext cx="8229600" cy="3857368"/>
          </a:xfrm>
        </p:spPr>
        <p:txBody>
          <a:bodyPr>
            <a:normAutofit/>
          </a:bodyPr>
          <a:lstStyle/>
          <a:p>
            <a:pPr lvl="0"/>
            <a:r>
              <a:rPr lang="en-US" dirty="0">
                <a:solidFill>
                  <a:srgbClr val="FFFF00"/>
                </a:solidFill>
              </a:rPr>
              <a:t>Low sensitivity and marginal </a:t>
            </a:r>
            <a:r>
              <a:rPr lang="en-US" dirty="0" smtClean="0">
                <a:solidFill>
                  <a:srgbClr val="FFFF00"/>
                </a:solidFill>
              </a:rPr>
              <a:t>specificity </a:t>
            </a:r>
            <a:r>
              <a:rPr lang="zh-CN" altLang="en-US" dirty="0" smtClean="0">
                <a:solidFill>
                  <a:srgbClr val="FFFF00"/>
                </a:solidFill>
              </a:rPr>
              <a:t>（低敏感性，特异性也不高</a:t>
            </a:r>
            <a:endParaRPr lang="en-US" dirty="0" smtClean="0">
              <a:solidFill>
                <a:srgbClr val="FFFF00"/>
              </a:solidFill>
            </a:endParaRPr>
          </a:p>
          <a:p>
            <a:pPr lvl="0"/>
            <a:endParaRPr lang="en-US" dirty="0">
              <a:solidFill>
                <a:srgbClr val="FFFF00"/>
              </a:solidFill>
            </a:endParaRPr>
          </a:p>
          <a:p>
            <a:r>
              <a:rPr lang="en-US" dirty="0">
                <a:solidFill>
                  <a:srgbClr val="FFFF00"/>
                </a:solidFill>
              </a:rPr>
              <a:t>Considerations: </a:t>
            </a:r>
            <a:endParaRPr lang="en-US" dirty="0" smtClean="0">
              <a:solidFill>
                <a:srgbClr val="FFFF00"/>
              </a:solidFill>
            </a:endParaRPr>
          </a:p>
          <a:p>
            <a:pPr lvl="1"/>
            <a:r>
              <a:rPr lang="en-US" dirty="0" smtClean="0">
                <a:solidFill>
                  <a:srgbClr val="FFFF00"/>
                </a:solidFill>
              </a:rPr>
              <a:t>inappropriate </a:t>
            </a:r>
            <a:r>
              <a:rPr lang="en-US" dirty="0">
                <a:solidFill>
                  <a:srgbClr val="FFFF00"/>
                </a:solidFill>
              </a:rPr>
              <a:t>antibiotic use </a:t>
            </a:r>
            <a:r>
              <a:rPr lang="en-US" dirty="0" smtClean="0">
                <a:solidFill>
                  <a:srgbClr val="FFFF00"/>
                </a:solidFill>
              </a:rPr>
              <a:t>(</a:t>
            </a:r>
            <a:r>
              <a:rPr lang="en-US" dirty="0">
                <a:solidFill>
                  <a:srgbClr val="FFFF00"/>
                </a:solidFill>
              </a:rPr>
              <a:t>cost and resistance</a:t>
            </a:r>
            <a:r>
              <a:rPr lang="en-US" dirty="0" smtClean="0">
                <a:solidFill>
                  <a:srgbClr val="FFFF00"/>
                </a:solidFill>
              </a:rPr>
              <a:t>)</a:t>
            </a:r>
            <a:r>
              <a:rPr lang="zh-CN" altLang="en-US" dirty="0">
                <a:solidFill>
                  <a:srgbClr val="FFFF00"/>
                </a:solidFill>
              </a:rPr>
              <a:t>不合理抗生素使用导致耐药，增加治疗费用</a:t>
            </a:r>
            <a:r>
              <a:rPr lang="en-US" dirty="0" smtClean="0">
                <a:solidFill>
                  <a:srgbClr val="FFFF00"/>
                </a:solidFill>
              </a:rPr>
              <a:t>, </a:t>
            </a:r>
          </a:p>
          <a:p>
            <a:pPr lvl="1"/>
            <a:r>
              <a:rPr lang="en-US" dirty="0" smtClean="0">
                <a:solidFill>
                  <a:srgbClr val="FFFF00"/>
                </a:solidFill>
              </a:rPr>
              <a:t>length </a:t>
            </a:r>
            <a:r>
              <a:rPr lang="en-US" dirty="0">
                <a:solidFill>
                  <a:srgbClr val="FFFF00"/>
                </a:solidFill>
              </a:rPr>
              <a:t>of hospital </a:t>
            </a:r>
            <a:r>
              <a:rPr lang="en-US" dirty="0" smtClean="0">
                <a:solidFill>
                  <a:srgbClr val="FFFF00"/>
                </a:solidFill>
              </a:rPr>
              <a:t>stay </a:t>
            </a:r>
            <a:r>
              <a:rPr lang="zh-CN" altLang="en-US" dirty="0" smtClean="0">
                <a:solidFill>
                  <a:srgbClr val="FFFF00"/>
                </a:solidFill>
              </a:rPr>
              <a:t>延长不必要的住院时间</a:t>
            </a:r>
            <a:r>
              <a:rPr lang="en-US" dirty="0" smtClean="0">
                <a:solidFill>
                  <a:srgbClr val="FFFF00"/>
                </a:solidFill>
              </a:rPr>
              <a:t>, </a:t>
            </a:r>
          </a:p>
          <a:p>
            <a:pPr lvl="1"/>
            <a:r>
              <a:rPr lang="en-US" dirty="0" smtClean="0">
                <a:solidFill>
                  <a:srgbClr val="FFFF00"/>
                </a:solidFill>
              </a:rPr>
              <a:t>ancillary </a:t>
            </a:r>
            <a:r>
              <a:rPr lang="en-US" dirty="0">
                <a:solidFill>
                  <a:srgbClr val="FFFF00"/>
                </a:solidFill>
              </a:rPr>
              <a:t>testing due to the lack of a </a:t>
            </a:r>
            <a:r>
              <a:rPr lang="en-US" dirty="0" smtClean="0">
                <a:solidFill>
                  <a:srgbClr val="FFFF00"/>
                </a:solidFill>
              </a:rPr>
              <a:t>diagnosis </a:t>
            </a:r>
            <a:r>
              <a:rPr lang="zh-CN" altLang="en-US" dirty="0" smtClean="0">
                <a:solidFill>
                  <a:srgbClr val="FFFF00"/>
                </a:solidFill>
              </a:rPr>
              <a:t>增加更多的诊断</a:t>
            </a:r>
            <a:r>
              <a:rPr lang="en-US" dirty="0" smtClean="0">
                <a:solidFill>
                  <a:srgbClr val="FFFF00"/>
                </a:solidFill>
              </a:rPr>
              <a:t>, </a:t>
            </a:r>
            <a:r>
              <a:rPr lang="en-US" dirty="0">
                <a:solidFill>
                  <a:srgbClr val="FFFF00"/>
                </a:solidFill>
              </a:rPr>
              <a:t>and </a:t>
            </a:r>
            <a:endParaRPr lang="en-US" dirty="0" smtClean="0">
              <a:solidFill>
                <a:srgbClr val="FFFF00"/>
              </a:solidFill>
            </a:endParaRPr>
          </a:p>
          <a:p>
            <a:pPr lvl="1"/>
            <a:r>
              <a:rPr lang="en-US" dirty="0" smtClean="0">
                <a:solidFill>
                  <a:srgbClr val="FFFF00"/>
                </a:solidFill>
              </a:rPr>
              <a:t>potential </a:t>
            </a:r>
            <a:r>
              <a:rPr lang="en-US" dirty="0">
                <a:solidFill>
                  <a:srgbClr val="FFFF00"/>
                </a:solidFill>
              </a:rPr>
              <a:t>for transmission to other patients </a:t>
            </a:r>
            <a:r>
              <a:rPr lang="zh-CN" altLang="en-US" dirty="0" smtClean="0">
                <a:solidFill>
                  <a:srgbClr val="FFFF00"/>
                </a:solidFill>
              </a:rPr>
              <a:t>传播</a:t>
            </a:r>
            <a:endParaRPr lang="en-US" dirty="0" smtClean="0">
              <a:solidFill>
                <a:srgbClr val="FFFF00"/>
              </a:solidFill>
            </a:endParaRPr>
          </a:p>
          <a:p>
            <a:endParaRPr lang="en-US" dirty="0">
              <a:solidFill>
                <a:srgbClr val="FFFF00"/>
              </a:solidFill>
            </a:endParaRPr>
          </a:p>
          <a:p>
            <a:pPr marL="0" indent="0">
              <a:buNone/>
            </a:pPr>
            <a:r>
              <a:rPr lang="it-IT" sz="1600" dirty="0" smtClean="0">
                <a:solidFill>
                  <a:srgbClr val="FFFF00"/>
                </a:solidFill>
              </a:rPr>
              <a:t> 	(Ginocchio and McAdam. 2011.  JCM S44-48)</a:t>
            </a:r>
            <a:endParaRPr lang="en-US" sz="1600" dirty="0">
              <a:solidFill>
                <a:srgbClr val="FFFF00"/>
              </a:solidFill>
            </a:endParaRPr>
          </a:p>
        </p:txBody>
      </p:sp>
    </p:spTree>
    <p:extLst>
      <p:ext uri="{BB962C8B-B14F-4D97-AF65-F5344CB8AC3E}">
        <p14:creationId xmlns:p14="http://schemas.microsoft.com/office/powerpoint/2010/main" val="40681863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4C45C-EEE3-41C4-9EC5-D358FEAE28D9}" type="slidenum">
              <a:rPr lang="en-US" smtClean="0"/>
              <a:pPr/>
              <a:t>52</a:t>
            </a:fld>
            <a:endParaRPr lang="en-US"/>
          </a:p>
        </p:txBody>
      </p:sp>
    </p:spTree>
    <p:extLst>
      <p:ext uri="{BB962C8B-B14F-4D97-AF65-F5344CB8AC3E}">
        <p14:creationId xmlns:p14="http://schemas.microsoft.com/office/powerpoint/2010/main" val="38806528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671040" y="573180"/>
            <a:ext cx="7804800" cy="1774604"/>
          </a:xfrm>
          <a:prstGeom prst="rect">
            <a:avLst/>
          </a:prstGeom>
          <a:noFill/>
          <a:ln w="9525">
            <a:noFill/>
            <a:miter lim="800000"/>
            <a:headEnd/>
            <a:tailEnd/>
          </a:ln>
        </p:spPr>
        <p:txBody>
          <a:bodyPr lIns="0" tIns="0" rIns="0" bIns="0"/>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500" b="1" dirty="0" smtClean="0">
                <a:solidFill>
                  <a:srgbClr val="FFFFFF"/>
                </a:solidFill>
                <a:latin typeface="Arial" charset="0"/>
              </a:rPr>
              <a:t>Community-Acquired </a:t>
            </a:r>
            <a:r>
              <a:rPr lang="en-GB" sz="2500" b="1" dirty="0">
                <a:solidFill>
                  <a:srgbClr val="FFFFFF"/>
                </a:solidFill>
                <a:latin typeface="Arial" charset="0"/>
              </a:rPr>
              <a:t>Pneumonia Requiring Hospitalization among U.S. </a:t>
            </a:r>
            <a:r>
              <a:rPr lang="en-GB" sz="2500" b="1" dirty="0" smtClean="0">
                <a:solidFill>
                  <a:srgbClr val="FFFFFF"/>
                </a:solidFill>
                <a:latin typeface="Arial" charset="0"/>
              </a:rPr>
              <a:t>Children</a:t>
            </a:r>
          </a:p>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500" b="1" dirty="0" smtClean="0">
              <a:solidFill>
                <a:srgbClr val="FFFFFF"/>
              </a:solidFill>
              <a:latin typeface="Arial" charset="0"/>
            </a:endParaRPr>
          </a:p>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zh-CN" altLang="en-US" sz="2500" b="1" dirty="0" smtClean="0">
                <a:solidFill>
                  <a:srgbClr val="FFFFFF"/>
                </a:solidFill>
                <a:latin typeface="Arial" charset="0"/>
              </a:rPr>
              <a:t>美国儿童需住院治疗的社区感染的肺炎</a:t>
            </a:r>
            <a:endParaRPr lang="en-GB" sz="2500" b="1" dirty="0">
              <a:solidFill>
                <a:srgbClr val="FFFFFF"/>
              </a:solidFill>
              <a:latin typeface="Arial" charset="0"/>
            </a:endParaRPr>
          </a:p>
        </p:txBody>
      </p:sp>
      <p:sp>
        <p:nvSpPr>
          <p:cNvPr id="3074" name="Text Box 2"/>
          <p:cNvSpPr txBox="1">
            <a:spLocks noChangeArrowheads="1"/>
          </p:cNvSpPr>
          <p:nvPr/>
        </p:nvSpPr>
        <p:spPr bwMode="auto">
          <a:xfrm>
            <a:off x="671040" y="2730843"/>
            <a:ext cx="7804800" cy="2059100"/>
          </a:xfrm>
          <a:prstGeom prst="rect">
            <a:avLst/>
          </a:prstGeom>
          <a:noFill/>
          <a:ln w="9525">
            <a:noFill/>
            <a:miter lim="800000"/>
            <a:headEnd/>
            <a:tailEnd/>
          </a:ln>
        </p:spPr>
        <p:txBody>
          <a:bodyPr lIns="0" tIns="0" rIns="0" bIns="0"/>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dirty="0" err="1">
                <a:solidFill>
                  <a:srgbClr val="FFFFFF"/>
                </a:solidFill>
                <a:latin typeface="Arial" charset="0"/>
              </a:rPr>
              <a:t>Seema Jain, M.D., Derek J. Williams, M.D., M.P.H., Sandra R. Arnold, M.D., Krow Ampofo, M.D., Anna M. Bramley, M.P.H., Carrie Reed, Ph.D., Chris Stockmann, M.Sc., Evan J. Anderson, M.D., Carlos G. Grijalva, M.D., M.P.H., Wesley H. Self, M.D., M.P.H., Yuwei Zhu, M.D., Anami Patel, Ph.D., Weston Hymas, M.S., James D. Chappell, M.D., Ph.D., Robert A. Kaufman, M.D., J. Herman Kan, M.D., David Dansie, M.D., Noel Lenny, Ph.D., David R. Hillyard, M.D., Lia M. Haynes, Ph.D., Min Levine, Ph.D., Stephen Lindstrom, Ph.D., Jonas M. Winchell, Ph.D., Jacqueline M. Katz, Ph.D., Dean Erdman, Dr.P.H., Eileen Schneider, M.D., M.P.H., Lauri A. Hicks, D.O., Richard G. Wunderink, M.D., Kathryn M. Edwards, M.D., Andrew T. Pavia, M.D., Jonathan A. McCullers, M.D., Lyn Finelli, Dr.P.H., for the CDC EPIC Study Team</a:t>
            </a:r>
            <a:endParaRPr lang="en-GB" sz="1600" dirty="0">
              <a:solidFill>
                <a:srgbClr val="FFFFFF"/>
              </a:solidFill>
              <a:latin typeface="Arial" charset="0"/>
            </a:endParaRPr>
          </a:p>
        </p:txBody>
      </p:sp>
      <p:sp>
        <p:nvSpPr>
          <p:cNvPr id="3075" name="Text Box 3"/>
          <p:cNvSpPr txBox="1">
            <a:spLocks noChangeArrowheads="1"/>
          </p:cNvSpPr>
          <p:nvPr/>
        </p:nvSpPr>
        <p:spPr bwMode="auto">
          <a:xfrm>
            <a:off x="669600" y="5476569"/>
            <a:ext cx="7804800" cy="716543"/>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dirty="0">
                <a:solidFill>
                  <a:srgbClr val="FFFFFF"/>
                </a:solidFill>
                <a:latin typeface="Arial" charset="0"/>
              </a:rPr>
              <a:t>N Engl J Med</a:t>
            </a:r>
          </a:p>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dirty="0">
                <a:solidFill>
                  <a:srgbClr val="FFFFFF"/>
                </a:solidFill>
                <a:latin typeface="Arial" charset="0"/>
              </a:rPr>
              <a:t>Volume 372(9):835-845</a:t>
            </a:r>
          </a:p>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dirty="0">
                <a:solidFill>
                  <a:srgbClr val="FFFFFF"/>
                </a:solidFill>
                <a:latin typeface="Arial" charset="0"/>
              </a:rPr>
              <a:t>February 26, 2015</a:t>
            </a:r>
          </a:p>
        </p:txBody>
      </p:sp>
      <p:pic>
        <p:nvPicPr>
          <p:cNvPr id="3076" name="Picture 4"/>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671040" y="714844"/>
            <a:ext cx="7804800" cy="379143"/>
          </a:xfrm>
          <a:prstGeom prst="rect">
            <a:avLst/>
          </a:prstGeom>
          <a:noFill/>
          <a:ln w="9525">
            <a:noFill/>
            <a:miter lim="800000"/>
            <a:headEnd/>
            <a:tailEnd/>
          </a:ln>
        </p:spPr>
        <p:txBody>
          <a:bodyPr lIns="0" tIns="0" rIns="0" bIns="0" anchor="ctr">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500" b="1">
                <a:solidFill>
                  <a:srgbClr val="FFFFFF"/>
                </a:solidFill>
                <a:latin typeface="Arial" charset="0"/>
              </a:rPr>
              <a:t>Study Overview</a:t>
            </a:r>
            <a:endParaRPr lang="en-GB" sz="2500" b="1" dirty="0">
              <a:solidFill>
                <a:srgbClr val="FFFFFF"/>
              </a:solidFill>
              <a:latin typeface="Arial" charset="0"/>
            </a:endParaRPr>
          </a:p>
        </p:txBody>
      </p:sp>
      <p:sp>
        <p:nvSpPr>
          <p:cNvPr id="4098" name="Rectangle 2"/>
          <p:cNvSpPr>
            <a:spLocks noGrp="1" noChangeArrowheads="1"/>
          </p:cNvSpPr>
          <p:nvPr>
            <p:ph type="body"/>
          </p:nvPr>
        </p:nvSpPr>
        <p:spPr>
          <a:xfrm>
            <a:off x="671040" y="1405588"/>
            <a:ext cx="7807680" cy="4755379"/>
          </a:xfrm>
          <a:ln/>
        </p:spPr>
        <p:txBody>
          <a:bodyPr anchor="t"/>
          <a:lstStyle/>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800" dirty="0">
                <a:latin typeface="Arial" charset="0"/>
              </a:rPr>
              <a:t>Pneumonia is a major cause of severe illness in children.</a:t>
            </a:r>
          </a:p>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800" dirty="0">
                <a:latin typeface="Arial" charset="0"/>
              </a:rPr>
              <a:t>In a study of community-acquired pneumonia requiring hospitalization among U.S. children, those younger than 2 years of age were most affected, and viruses were most commonly found.</a:t>
            </a:r>
          </a:p>
        </p:txBody>
      </p:sp>
      <p:pic>
        <p:nvPicPr>
          <p:cNvPr id="4099" name="Picture 3"/>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25441" y="381640"/>
            <a:ext cx="8494560" cy="223907"/>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err="1">
                <a:solidFill>
                  <a:srgbClr val="FFFFFF"/>
                </a:solidFill>
                <a:latin typeface="Arial" charset="0"/>
              </a:rPr>
              <a:t>Screening, Eligibility, and Enrollment of Children with Pneumonia.</a:t>
            </a:r>
            <a:endParaRPr lang="en-GB" sz="15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
        <p:nvSpPr>
          <p:cNvPr id="5124" name="Text Box 4"/>
          <p:cNvSpPr txBox="1">
            <a:spLocks noChangeArrowheads="1"/>
          </p:cNvSpPr>
          <p:nvPr/>
        </p:nvSpPr>
        <p:spPr bwMode="auto">
          <a:xfrm>
            <a:off x="2638094" y="5972308"/>
            <a:ext cx="3847654" cy="164212"/>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650" algn="l"/>
                <a:tab pos="1313299" algn="l"/>
                <a:tab pos="1969949" algn="l"/>
                <a:tab pos="2626599" algn="l"/>
                <a:tab pos="3283248" algn="l"/>
              </a:tabLst>
            </a:pPr>
            <a:r>
              <a:rPr lang="en-GB" sz="1100" b="1">
                <a:solidFill>
                  <a:srgbClr val="FFFFFF"/>
                </a:solidFill>
                <a:latin typeface="Arial" charset="0"/>
              </a:rPr>
              <a:t>Jain S et al. N Engl J Med 2015;372:835-845</a:t>
            </a:r>
            <a:endParaRPr lang="en-GB" sz="1100" b="1" dirty="0">
              <a:solidFill>
                <a:srgbClr val="FFFFFF"/>
              </a:solidFill>
              <a:latin typeface="Arial" charset="0"/>
            </a:endParaRPr>
          </a:p>
        </p:txBody>
      </p:sp>
      <p:pic>
        <p:nvPicPr>
          <p:cNvPr id="6" name="Picture 5" descr="Image"/>
          <p:cNvPicPr>
            <a:picLocks noChangeAspect="1"/>
          </p:cNvPicPr>
          <p:nvPr/>
        </p:nvPicPr>
        <p:blipFill>
          <a:blip r:embed="rId4" cstate="print"/>
          <a:stretch>
            <a:fillRect/>
          </a:stretch>
        </p:blipFill>
        <p:spPr>
          <a:xfrm>
            <a:off x="2638094" y="933218"/>
            <a:ext cx="3847654" cy="4977163"/>
          </a:xfrm>
          <a:prstGeom prst="rect">
            <a:avLst/>
          </a:prstGeom>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25441" y="381640"/>
            <a:ext cx="8494560" cy="44781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err="1">
                <a:solidFill>
                  <a:srgbClr val="FFFFFF"/>
                </a:solidFill>
                <a:latin typeface="Arial" charset="0"/>
              </a:rPr>
              <a:t>Pathogens Detected in U.S. Children with Community-Acquired Pneumonia Requiring Hospitalization.</a:t>
            </a:r>
            <a:endParaRPr lang="en-GB" sz="15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
        <p:nvSpPr>
          <p:cNvPr id="5124" name="Text Box 4"/>
          <p:cNvSpPr txBox="1">
            <a:spLocks noChangeArrowheads="1"/>
          </p:cNvSpPr>
          <p:nvPr/>
        </p:nvSpPr>
        <p:spPr bwMode="auto">
          <a:xfrm>
            <a:off x="3489810" y="5972308"/>
            <a:ext cx="2144221" cy="328423"/>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650" algn="l"/>
                <a:tab pos="1313299" algn="l"/>
                <a:tab pos="1969949" algn="l"/>
                <a:tab pos="2626599" algn="l"/>
                <a:tab pos="3283248" algn="l"/>
              </a:tabLst>
            </a:pPr>
            <a:r>
              <a:rPr lang="en-GB" sz="1100" b="1">
                <a:solidFill>
                  <a:srgbClr val="FFFFFF"/>
                </a:solidFill>
                <a:latin typeface="Arial" charset="0"/>
              </a:rPr>
              <a:t>Jain S et al. N Engl J Med 2015;372:835-845</a:t>
            </a:r>
            <a:endParaRPr lang="en-GB" sz="1100" b="1" dirty="0">
              <a:solidFill>
                <a:srgbClr val="FFFFFF"/>
              </a:solidFill>
              <a:latin typeface="Arial" charset="0"/>
            </a:endParaRPr>
          </a:p>
        </p:txBody>
      </p:sp>
      <p:pic>
        <p:nvPicPr>
          <p:cNvPr id="6" name="Picture 5" descr="Image"/>
          <p:cNvPicPr>
            <a:picLocks noChangeAspect="1"/>
          </p:cNvPicPr>
          <p:nvPr/>
        </p:nvPicPr>
        <p:blipFill>
          <a:blip r:embed="rId4" cstate="print"/>
          <a:stretch>
            <a:fillRect/>
          </a:stretch>
        </p:blipFill>
        <p:spPr>
          <a:xfrm>
            <a:off x="3489810" y="933218"/>
            <a:ext cx="2144221" cy="4977163"/>
          </a:xfrm>
          <a:prstGeom prst="rect">
            <a:avLst/>
          </a:prstGeom>
        </p:spPr>
      </p:pic>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25441" y="381640"/>
            <a:ext cx="8494560" cy="44781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err="1">
                <a:solidFill>
                  <a:srgbClr val="FFFFFF"/>
                </a:solidFill>
                <a:latin typeface="Arial" charset="0"/>
              </a:rPr>
              <a:t>Pathogens Detected, According to Month and Year, in U.S. Children with Community-Acquired Pneumonia Requiring Hospitalization, January 1, 2010, through June 30, 2012.</a:t>
            </a:r>
            <a:endParaRPr lang="en-GB" sz="15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
        <p:nvSpPr>
          <p:cNvPr id="5124" name="Text Box 4"/>
          <p:cNvSpPr txBox="1">
            <a:spLocks noChangeArrowheads="1"/>
          </p:cNvSpPr>
          <p:nvPr/>
        </p:nvSpPr>
        <p:spPr bwMode="auto">
          <a:xfrm>
            <a:off x="2714876" y="5972308"/>
            <a:ext cx="3694088" cy="164212"/>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650" algn="l"/>
                <a:tab pos="1313299" algn="l"/>
                <a:tab pos="1969949" algn="l"/>
                <a:tab pos="2626599" algn="l"/>
                <a:tab pos="3283248" algn="l"/>
              </a:tabLst>
            </a:pPr>
            <a:r>
              <a:rPr lang="en-GB" sz="1100" b="1">
                <a:solidFill>
                  <a:srgbClr val="FFFFFF"/>
                </a:solidFill>
                <a:latin typeface="Arial" charset="0"/>
              </a:rPr>
              <a:t>Jain S et al. N Engl J Med 2015;372:835-845</a:t>
            </a:r>
            <a:endParaRPr lang="en-GB" sz="1100" b="1" dirty="0">
              <a:solidFill>
                <a:srgbClr val="FFFFFF"/>
              </a:solidFill>
              <a:latin typeface="Arial" charset="0"/>
            </a:endParaRPr>
          </a:p>
        </p:txBody>
      </p:sp>
      <p:pic>
        <p:nvPicPr>
          <p:cNvPr id="6" name="Picture 5" descr="Image"/>
          <p:cNvPicPr>
            <a:picLocks noChangeAspect="1"/>
          </p:cNvPicPr>
          <p:nvPr/>
        </p:nvPicPr>
        <p:blipFill>
          <a:blip r:embed="rId4" cstate="print"/>
          <a:stretch>
            <a:fillRect/>
          </a:stretch>
        </p:blipFill>
        <p:spPr>
          <a:xfrm>
            <a:off x="2714876" y="896147"/>
            <a:ext cx="3694088" cy="4977163"/>
          </a:xfrm>
          <a:prstGeom prst="rect">
            <a:avLst/>
          </a:prstGeom>
        </p:spPr>
      </p:pic>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25441" y="381640"/>
            <a:ext cx="8494560" cy="223907"/>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err="1">
                <a:solidFill>
                  <a:srgbClr val="FFFFFF"/>
                </a:solidFill>
                <a:latin typeface="Arial" charset="0"/>
              </a:rPr>
              <a:t>Characteristics of Children with Community-Acquired Pneumonia Requiring Hospitalization.</a:t>
            </a:r>
            <a:endParaRPr lang="en-GB" sz="15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
        <p:nvSpPr>
          <p:cNvPr id="5124" name="Text Box 4"/>
          <p:cNvSpPr txBox="1">
            <a:spLocks noChangeArrowheads="1"/>
          </p:cNvSpPr>
          <p:nvPr/>
        </p:nvSpPr>
        <p:spPr bwMode="auto">
          <a:xfrm>
            <a:off x="3290425" y="5972308"/>
            <a:ext cx="2542991" cy="328423"/>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650" algn="l"/>
                <a:tab pos="1313299" algn="l"/>
                <a:tab pos="1969949" algn="l"/>
                <a:tab pos="2626599" algn="l"/>
                <a:tab pos="3283248" algn="l"/>
              </a:tabLst>
            </a:pPr>
            <a:r>
              <a:rPr lang="en-GB" sz="1100" b="1">
                <a:solidFill>
                  <a:srgbClr val="FFFFFF"/>
                </a:solidFill>
                <a:latin typeface="Arial" charset="0"/>
              </a:rPr>
              <a:t>Jain S et al. N Engl J Med 2015;372:835-845</a:t>
            </a:r>
            <a:endParaRPr lang="en-GB" sz="1100" b="1" dirty="0">
              <a:solidFill>
                <a:srgbClr val="FFFFFF"/>
              </a:solidFill>
              <a:latin typeface="Arial" charset="0"/>
            </a:endParaRPr>
          </a:p>
        </p:txBody>
      </p:sp>
      <p:pic>
        <p:nvPicPr>
          <p:cNvPr id="6" name="Picture 5" descr="Image"/>
          <p:cNvPicPr>
            <a:picLocks noChangeAspect="1"/>
          </p:cNvPicPr>
          <p:nvPr/>
        </p:nvPicPr>
        <p:blipFill>
          <a:blip r:embed="rId4" cstate="print"/>
          <a:stretch>
            <a:fillRect/>
          </a:stretch>
        </p:blipFill>
        <p:spPr>
          <a:xfrm>
            <a:off x="3290425" y="933218"/>
            <a:ext cx="2542991" cy="4977163"/>
          </a:xfrm>
          <a:prstGeom prst="rect">
            <a:avLst/>
          </a:prstGeom>
        </p:spPr>
      </p:pic>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25441" y="381640"/>
            <a:ext cx="8494560" cy="44781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err="1">
                <a:solidFill>
                  <a:srgbClr val="FFFFFF"/>
                </a:solidFill>
                <a:latin typeface="Arial" charset="0"/>
              </a:rPr>
              <a:t>Estimated Annual Incidence Rates of Hospitalization for Community-Acquired Pneumonia, According to Year of Study, Study Site, Age Group, and Pathogen Detected.</a:t>
            </a:r>
            <a:endParaRPr lang="en-GB" sz="15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
        <p:nvSpPr>
          <p:cNvPr id="5124" name="Text Box 4"/>
          <p:cNvSpPr txBox="1">
            <a:spLocks noChangeArrowheads="1"/>
          </p:cNvSpPr>
          <p:nvPr/>
        </p:nvSpPr>
        <p:spPr bwMode="auto">
          <a:xfrm>
            <a:off x="3223319" y="5972308"/>
            <a:ext cx="2677203" cy="328423"/>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650" algn="l"/>
                <a:tab pos="1313299" algn="l"/>
                <a:tab pos="1969949" algn="l"/>
                <a:tab pos="2626599" algn="l"/>
                <a:tab pos="3283248" algn="l"/>
              </a:tabLst>
            </a:pPr>
            <a:r>
              <a:rPr lang="en-GB" sz="1100" b="1">
                <a:solidFill>
                  <a:srgbClr val="FFFFFF"/>
                </a:solidFill>
                <a:latin typeface="Arial" charset="0"/>
              </a:rPr>
              <a:t>Jain S et al. N Engl J Med 2015;372:835-845</a:t>
            </a:r>
            <a:endParaRPr lang="en-GB" sz="1100" b="1" dirty="0">
              <a:solidFill>
                <a:srgbClr val="FFFFFF"/>
              </a:solidFill>
              <a:latin typeface="Arial" charset="0"/>
            </a:endParaRPr>
          </a:p>
        </p:txBody>
      </p:sp>
      <p:pic>
        <p:nvPicPr>
          <p:cNvPr id="6" name="Picture 5" descr="Image"/>
          <p:cNvPicPr>
            <a:picLocks noChangeAspect="1"/>
          </p:cNvPicPr>
          <p:nvPr/>
        </p:nvPicPr>
        <p:blipFill>
          <a:blip r:embed="rId4" cstate="print"/>
          <a:stretch>
            <a:fillRect/>
          </a:stretch>
        </p:blipFill>
        <p:spPr>
          <a:xfrm>
            <a:off x="3223319" y="933218"/>
            <a:ext cx="2677203" cy="4977163"/>
          </a:xfrm>
          <a:prstGeom prst="rect">
            <a:avLst/>
          </a:prstGeom>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Resistance and </a:t>
            </a:r>
            <a:r>
              <a:rPr lang="en-US" dirty="0" smtClean="0">
                <a:solidFill>
                  <a:srgbClr val="FFFF00"/>
                </a:solidFill>
              </a:rPr>
              <a:t>outcome </a:t>
            </a:r>
            <a:br>
              <a:rPr lang="en-US" dirty="0" smtClean="0">
                <a:solidFill>
                  <a:srgbClr val="FFFF00"/>
                </a:solidFill>
              </a:rPr>
            </a:br>
            <a:r>
              <a:rPr lang="zh-CN" altLang="en-US" sz="2800" dirty="0">
                <a:solidFill>
                  <a:srgbClr val="FFFF00"/>
                </a:solidFill>
              </a:rPr>
              <a:t>细菌耐药的结果</a:t>
            </a:r>
            <a:endParaRPr lang="en-US" sz="2800" dirty="0"/>
          </a:p>
        </p:txBody>
      </p:sp>
      <p:sp>
        <p:nvSpPr>
          <p:cNvPr id="3" name="Content Placeholder 2"/>
          <p:cNvSpPr>
            <a:spLocks noGrp="1"/>
          </p:cNvSpPr>
          <p:nvPr>
            <p:ph idx="1"/>
          </p:nvPr>
        </p:nvSpPr>
        <p:spPr>
          <a:xfrm>
            <a:off x="273050" y="2113005"/>
            <a:ext cx="8597900" cy="4013158"/>
          </a:xfrm>
        </p:spPr>
        <p:txBody>
          <a:bodyPr>
            <a:normAutofit/>
          </a:bodyPr>
          <a:lstStyle/>
          <a:p>
            <a:pPr lvl="0"/>
            <a:r>
              <a:rPr lang="en-US" u="sng" dirty="0">
                <a:solidFill>
                  <a:srgbClr val="FFFF00"/>
                </a:solidFill>
              </a:rPr>
              <a:t>ESBL bacteremia</a:t>
            </a:r>
            <a:r>
              <a:rPr lang="en-US" dirty="0">
                <a:solidFill>
                  <a:srgbClr val="FFFF00"/>
                </a:solidFill>
              </a:rPr>
              <a:t>:  significantly associated with </a:t>
            </a:r>
            <a:r>
              <a:rPr lang="en-US" dirty="0" smtClean="0">
                <a:solidFill>
                  <a:srgbClr val="FFFF00"/>
                </a:solidFill>
              </a:rPr>
              <a:t>increased </a:t>
            </a:r>
            <a:r>
              <a:rPr lang="en-US" dirty="0">
                <a:solidFill>
                  <a:srgbClr val="FFFF00"/>
                </a:solidFill>
              </a:rPr>
              <a:t>mortality </a:t>
            </a:r>
            <a:r>
              <a:rPr lang="zh-CN" altLang="en-US" dirty="0" smtClean="0">
                <a:solidFill>
                  <a:srgbClr val="FFFF00"/>
                </a:solidFill>
              </a:rPr>
              <a:t>死亡率显著增高 </a:t>
            </a:r>
            <a:r>
              <a:rPr lang="en-US" dirty="0" smtClean="0">
                <a:solidFill>
                  <a:srgbClr val="FFFF00"/>
                </a:solidFill>
              </a:rPr>
              <a:t>(OR</a:t>
            </a:r>
            <a:r>
              <a:rPr lang="en-US" dirty="0">
                <a:solidFill>
                  <a:srgbClr val="FFFF00"/>
                </a:solidFill>
              </a:rPr>
              <a:t>, 3.6), length of </a:t>
            </a:r>
            <a:r>
              <a:rPr lang="en-US" dirty="0" smtClean="0">
                <a:solidFill>
                  <a:srgbClr val="FFFF00"/>
                </a:solidFill>
              </a:rPr>
              <a:t>stay </a:t>
            </a:r>
            <a:r>
              <a:rPr lang="zh-CN" altLang="en-US" dirty="0" smtClean="0">
                <a:solidFill>
                  <a:srgbClr val="FFFF00"/>
                </a:solidFill>
              </a:rPr>
              <a:t>延长住院时间</a:t>
            </a:r>
            <a:r>
              <a:rPr lang="en-US" dirty="0" smtClean="0">
                <a:solidFill>
                  <a:srgbClr val="FFFF00"/>
                </a:solidFill>
              </a:rPr>
              <a:t> </a:t>
            </a:r>
            <a:r>
              <a:rPr lang="en-US" dirty="0">
                <a:solidFill>
                  <a:srgbClr val="FFFF00"/>
                </a:solidFill>
              </a:rPr>
              <a:t>(1.56 fold), delay in appropriate </a:t>
            </a:r>
            <a:r>
              <a:rPr lang="en-US" dirty="0" smtClean="0">
                <a:solidFill>
                  <a:srgbClr val="FFFF00"/>
                </a:solidFill>
              </a:rPr>
              <a:t>therapy </a:t>
            </a:r>
            <a:r>
              <a:rPr lang="zh-CN" altLang="en-US" dirty="0" smtClean="0">
                <a:solidFill>
                  <a:srgbClr val="FFFF00"/>
                </a:solidFill>
              </a:rPr>
              <a:t>延缓合理治疗</a:t>
            </a:r>
            <a:r>
              <a:rPr lang="en-US" dirty="0" smtClean="0">
                <a:solidFill>
                  <a:srgbClr val="FFFF00"/>
                </a:solidFill>
              </a:rPr>
              <a:t>(</a:t>
            </a:r>
            <a:r>
              <a:rPr lang="en-US" dirty="0">
                <a:solidFill>
                  <a:srgbClr val="FFFF00"/>
                </a:solidFill>
              </a:rPr>
              <a:t>OR, 25.1), and </a:t>
            </a:r>
            <a:r>
              <a:rPr lang="en-US" dirty="0" smtClean="0">
                <a:solidFill>
                  <a:srgbClr val="FFFF00"/>
                </a:solidFill>
              </a:rPr>
              <a:t>cost </a:t>
            </a:r>
            <a:r>
              <a:rPr lang="zh-CN" altLang="en-US" dirty="0" smtClean="0">
                <a:solidFill>
                  <a:srgbClr val="FFFF00"/>
                </a:solidFill>
              </a:rPr>
              <a:t>增加经济负担</a:t>
            </a:r>
            <a:r>
              <a:rPr lang="en-US" dirty="0" smtClean="0">
                <a:solidFill>
                  <a:srgbClr val="FFFF00"/>
                </a:solidFill>
              </a:rPr>
              <a:t>.  </a:t>
            </a:r>
          </a:p>
          <a:p>
            <a:pPr marL="457200" lvl="1" indent="0">
              <a:buNone/>
            </a:pPr>
            <a:r>
              <a:rPr lang="en-US" sz="1500" dirty="0">
                <a:solidFill>
                  <a:srgbClr val="FFFF00"/>
                </a:solidFill>
              </a:rPr>
              <a:t>	</a:t>
            </a:r>
            <a:r>
              <a:rPr lang="en-US" sz="1500" dirty="0" smtClean="0">
                <a:solidFill>
                  <a:srgbClr val="FFFF00"/>
                </a:solidFill>
              </a:rPr>
              <a:t>					(</a:t>
            </a:r>
            <a:r>
              <a:rPr lang="en-US" sz="1500" dirty="0" err="1">
                <a:solidFill>
                  <a:srgbClr val="FFFF00"/>
                </a:solidFill>
              </a:rPr>
              <a:t>Schwaber</a:t>
            </a:r>
            <a:r>
              <a:rPr lang="en-US" sz="1500" dirty="0">
                <a:solidFill>
                  <a:srgbClr val="FFFF00"/>
                </a:solidFill>
              </a:rPr>
              <a:t> et al.  AAC  </a:t>
            </a:r>
            <a:r>
              <a:rPr lang="en-US" sz="1500" dirty="0" smtClean="0">
                <a:solidFill>
                  <a:srgbClr val="FFFF00"/>
                </a:solidFill>
              </a:rPr>
              <a:t>2006</a:t>
            </a:r>
            <a:r>
              <a:rPr lang="en-US" sz="1500" dirty="0">
                <a:solidFill>
                  <a:srgbClr val="FFFF00"/>
                </a:solidFill>
              </a:rPr>
              <a:t>)</a:t>
            </a:r>
          </a:p>
          <a:p>
            <a:pPr lvl="0"/>
            <a:r>
              <a:rPr lang="en-US" dirty="0">
                <a:solidFill>
                  <a:srgbClr val="FFFF00"/>
                </a:solidFill>
              </a:rPr>
              <a:t>Resistant </a:t>
            </a:r>
            <a:r>
              <a:rPr lang="en-US" dirty="0" smtClean="0">
                <a:solidFill>
                  <a:srgbClr val="FFFF00"/>
                </a:solidFill>
              </a:rPr>
              <a:t>organisms </a:t>
            </a:r>
            <a:r>
              <a:rPr lang="zh-CN" altLang="en-US" dirty="0" smtClean="0">
                <a:solidFill>
                  <a:srgbClr val="FFFF00"/>
                </a:solidFill>
              </a:rPr>
              <a:t>耐药</a:t>
            </a:r>
            <a:r>
              <a:rPr lang="en-US" dirty="0" smtClean="0">
                <a:solidFill>
                  <a:srgbClr val="FFFF00"/>
                </a:solidFill>
              </a:rPr>
              <a:t>: </a:t>
            </a:r>
            <a:r>
              <a:rPr lang="en-US" dirty="0">
                <a:solidFill>
                  <a:srgbClr val="FFFF00"/>
                </a:solidFill>
              </a:rPr>
              <a:t>are associated with </a:t>
            </a:r>
            <a:r>
              <a:rPr lang="en-US" dirty="0" smtClean="0">
                <a:solidFill>
                  <a:srgbClr val="FFFF00"/>
                </a:solidFill>
              </a:rPr>
              <a:t>higher </a:t>
            </a:r>
            <a:r>
              <a:rPr lang="en-US" dirty="0">
                <a:solidFill>
                  <a:srgbClr val="FFFF00"/>
                </a:solidFill>
              </a:rPr>
              <a:t>hospital charges ($15,626 vs. </a:t>
            </a:r>
            <a:r>
              <a:rPr lang="en-US" dirty="0" smtClean="0">
                <a:solidFill>
                  <a:srgbClr val="FFFF00"/>
                </a:solidFill>
              </a:rPr>
              <a:t>$</a:t>
            </a:r>
            <a:r>
              <a:rPr lang="en-US" dirty="0">
                <a:solidFill>
                  <a:srgbClr val="FFFF00"/>
                </a:solidFill>
              </a:rPr>
              <a:t>25,573), longer </a:t>
            </a:r>
            <a:r>
              <a:rPr lang="en-US" dirty="0" err="1">
                <a:solidFill>
                  <a:srgbClr val="FFFF00"/>
                </a:solidFill>
              </a:rPr>
              <a:t>hosp</a:t>
            </a:r>
            <a:r>
              <a:rPr lang="en-US" dirty="0">
                <a:solidFill>
                  <a:srgbClr val="FFFF00"/>
                </a:solidFill>
              </a:rPr>
              <a:t> stay, and </a:t>
            </a:r>
            <a:r>
              <a:rPr lang="en-US" dirty="0" smtClean="0">
                <a:solidFill>
                  <a:srgbClr val="FFFF00"/>
                </a:solidFill>
              </a:rPr>
              <a:t>	significantly </a:t>
            </a:r>
            <a:r>
              <a:rPr lang="en-US" dirty="0">
                <a:solidFill>
                  <a:srgbClr val="FFFF00"/>
                </a:solidFill>
              </a:rPr>
              <a:t>higher death rate </a:t>
            </a:r>
            <a:endParaRPr lang="en-US" dirty="0" smtClean="0">
              <a:solidFill>
                <a:srgbClr val="FFFF00"/>
              </a:solidFill>
            </a:endParaRPr>
          </a:p>
          <a:p>
            <a:pPr marL="914400" lvl="2" indent="0">
              <a:buNone/>
            </a:pPr>
            <a:r>
              <a:rPr lang="en-US" sz="1400" dirty="0" smtClean="0">
                <a:solidFill>
                  <a:srgbClr val="FFFF00"/>
                </a:solidFill>
              </a:rPr>
              <a:t>					(</a:t>
            </a:r>
            <a:r>
              <a:rPr lang="en-US" sz="1400" dirty="0" err="1">
                <a:solidFill>
                  <a:srgbClr val="FFFF00"/>
                </a:solidFill>
              </a:rPr>
              <a:t>Neidell</a:t>
            </a:r>
            <a:r>
              <a:rPr lang="en-US" sz="1400" dirty="0">
                <a:solidFill>
                  <a:srgbClr val="FFFF00"/>
                </a:solidFill>
              </a:rPr>
              <a:t> et al.  CID  </a:t>
            </a:r>
            <a:r>
              <a:rPr lang="en-US" sz="1400" dirty="0" smtClean="0">
                <a:solidFill>
                  <a:srgbClr val="FFFF00"/>
                </a:solidFill>
              </a:rPr>
              <a:t>2012)</a:t>
            </a:r>
            <a:endParaRPr lang="en-US" sz="1400" dirty="0">
              <a:solidFill>
                <a:srgbClr val="FFFF00"/>
              </a:solidFill>
            </a:endParaRPr>
          </a:p>
        </p:txBody>
      </p:sp>
    </p:spTree>
    <p:extLst>
      <p:ext uri="{BB962C8B-B14F-4D97-AF65-F5344CB8AC3E}">
        <p14:creationId xmlns:p14="http://schemas.microsoft.com/office/powerpoint/2010/main" val="35555011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80" y="506627"/>
            <a:ext cx="6286012" cy="1173892"/>
          </a:xfrm>
        </p:spPr>
        <p:txBody>
          <a:bodyPr/>
          <a:lstStyle/>
          <a:p>
            <a:r>
              <a:rPr lang="en-US" dirty="0" smtClean="0"/>
              <a:t>Respiratory pathogen detection</a:t>
            </a:r>
            <a:endParaRPr lang="en-US" dirty="0"/>
          </a:p>
        </p:txBody>
      </p:sp>
      <p:sp>
        <p:nvSpPr>
          <p:cNvPr id="3" name="Content Placeholder 2"/>
          <p:cNvSpPr>
            <a:spLocks noGrp="1"/>
          </p:cNvSpPr>
          <p:nvPr>
            <p:ph idx="1"/>
          </p:nvPr>
        </p:nvSpPr>
        <p:spPr>
          <a:xfrm>
            <a:off x="273050" y="2792627"/>
            <a:ext cx="8597900" cy="3061687"/>
          </a:xfrm>
        </p:spPr>
        <p:txBody>
          <a:bodyPr/>
          <a:lstStyle/>
          <a:p>
            <a:r>
              <a:rPr lang="en-US" dirty="0" smtClean="0"/>
              <a:t>Bacteria</a:t>
            </a:r>
          </a:p>
          <a:p>
            <a:r>
              <a:rPr lang="en-US" dirty="0" smtClean="0"/>
              <a:t>Viruses</a:t>
            </a:r>
          </a:p>
          <a:p>
            <a:r>
              <a:rPr lang="en-US" dirty="0" smtClean="0"/>
              <a:t>Fungal pathogens</a:t>
            </a:r>
            <a:endParaRPr lang="en-US" dirty="0"/>
          </a:p>
        </p:txBody>
      </p:sp>
      <p:sp>
        <p:nvSpPr>
          <p:cNvPr id="4" name="Slide Number Placeholder 3"/>
          <p:cNvSpPr>
            <a:spLocks noGrp="1"/>
          </p:cNvSpPr>
          <p:nvPr>
            <p:ph type="sldNum" sz="quarter" idx="12"/>
          </p:nvPr>
        </p:nvSpPr>
        <p:spPr/>
        <p:txBody>
          <a:bodyPr/>
          <a:lstStyle/>
          <a:p>
            <a:fld id="{0A04C45C-EEE3-41C4-9EC5-D358FEAE28D9}" type="slidenum">
              <a:rPr lang="en-US" smtClean="0"/>
              <a:pPr/>
              <a:t>60</a:t>
            </a:fld>
            <a:endParaRPr lang="en-US"/>
          </a:p>
        </p:txBody>
      </p:sp>
    </p:spTree>
    <p:extLst>
      <p:ext uri="{BB962C8B-B14F-4D97-AF65-F5344CB8AC3E}">
        <p14:creationId xmlns:p14="http://schemas.microsoft.com/office/powerpoint/2010/main" val="15946011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671040" y="714844"/>
            <a:ext cx="7804800" cy="379143"/>
          </a:xfrm>
          <a:prstGeom prst="rect">
            <a:avLst/>
          </a:prstGeom>
          <a:noFill/>
          <a:ln w="9525">
            <a:noFill/>
            <a:miter lim="800000"/>
            <a:headEnd/>
            <a:tailEnd/>
          </a:ln>
        </p:spPr>
        <p:txBody>
          <a:bodyPr lIns="0" tIns="0" rIns="0" bIns="0" anchor="ctr">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500" b="1">
                <a:solidFill>
                  <a:srgbClr val="FFFFFF"/>
                </a:solidFill>
                <a:latin typeface="Arial" charset="0"/>
              </a:rPr>
              <a:t>Conclusions</a:t>
            </a:r>
            <a:endParaRPr lang="en-GB" sz="2500" b="1" dirty="0">
              <a:solidFill>
                <a:srgbClr val="FFFFFF"/>
              </a:solidFill>
              <a:latin typeface="Arial" charset="0"/>
            </a:endParaRPr>
          </a:p>
        </p:txBody>
      </p:sp>
      <p:sp>
        <p:nvSpPr>
          <p:cNvPr id="10242" name="Rectangle 2"/>
          <p:cNvSpPr>
            <a:spLocks noGrp="1" noChangeArrowheads="1"/>
          </p:cNvSpPr>
          <p:nvPr>
            <p:ph type="body"/>
          </p:nvPr>
        </p:nvSpPr>
        <p:spPr>
          <a:xfrm>
            <a:off x="671040" y="2471351"/>
            <a:ext cx="7807680" cy="3689616"/>
          </a:xfrm>
          <a:ln/>
        </p:spPr>
        <p:txBody>
          <a:bodyPr anchor="t"/>
          <a:lstStyle/>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800" dirty="0">
                <a:latin typeface="Arial" charset="0"/>
              </a:rPr>
              <a:t>The burden of hospitalization for children with community-acquired pneumonia was highest among the very young, with respiratory viruses the most commonly detected causes of pneumonia</a:t>
            </a:r>
            <a:r>
              <a:rPr lang="en-GB" sz="1800" dirty="0" smtClean="0">
                <a:latin typeface="Arial" charset="0"/>
              </a:rPr>
              <a:t>.</a:t>
            </a:r>
          </a:p>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1800" dirty="0" smtClean="0">
              <a:latin typeface="Arial" charset="0"/>
            </a:endParaRPr>
          </a:p>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zh-CN" altLang="en-US" sz="1800" b="1" dirty="0">
                <a:solidFill>
                  <a:srgbClr val="FFFFFF"/>
                </a:solidFill>
                <a:latin typeface="Arial" charset="0"/>
              </a:rPr>
              <a:t>美国儿童需住院治疗的社区感染的肺</a:t>
            </a:r>
            <a:r>
              <a:rPr lang="zh-CN" altLang="en-US" sz="1800" b="1" dirty="0" smtClean="0">
                <a:solidFill>
                  <a:srgbClr val="FFFFFF"/>
                </a:solidFill>
                <a:latin typeface="Arial" charset="0"/>
              </a:rPr>
              <a:t>炎： 最高发于低年龄儿童； 呼吸道病毒是最常见的病原</a:t>
            </a:r>
            <a:endParaRPr lang="en-GB" sz="1800" b="1" dirty="0">
              <a:solidFill>
                <a:srgbClr val="FFFFFF"/>
              </a:solidFill>
              <a:latin typeface="Arial" charset="0"/>
            </a:endParaRPr>
          </a:p>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1800" dirty="0">
              <a:latin typeface="Arial" charset="0"/>
            </a:endParaRPr>
          </a:p>
        </p:txBody>
      </p:sp>
      <p:pic>
        <p:nvPicPr>
          <p:cNvPr id="10243" name="Picture 3"/>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a:bodyPr>
          <a:lstStyle/>
          <a:p>
            <a:r>
              <a:rPr lang="en-US" altLang="zh-TW" sz="3200" b="1" dirty="0">
                <a:solidFill>
                  <a:srgbClr val="FFFF00"/>
                </a:solidFill>
                <a:ea typeface="新細明體" pitchFamily="18" charset="-120"/>
              </a:rPr>
              <a:t>Benefits of Rapid Detection </a:t>
            </a:r>
            <a:br>
              <a:rPr lang="en-US" altLang="zh-TW" sz="3200" b="1" dirty="0">
                <a:solidFill>
                  <a:srgbClr val="FFFF00"/>
                </a:solidFill>
                <a:ea typeface="新細明體" pitchFamily="18" charset="-120"/>
              </a:rPr>
            </a:br>
            <a:r>
              <a:rPr lang="en-US" altLang="zh-TW" sz="3200" b="1" dirty="0">
                <a:solidFill>
                  <a:srgbClr val="FFFF00"/>
                </a:solidFill>
                <a:ea typeface="新細明體" pitchFamily="18" charset="-120"/>
              </a:rPr>
              <a:t>of Respiratory </a:t>
            </a:r>
            <a:r>
              <a:rPr lang="en-US" altLang="zh-TW" sz="3200" b="1" dirty="0" smtClean="0">
                <a:solidFill>
                  <a:srgbClr val="FFFF00"/>
                </a:solidFill>
                <a:ea typeface="新細明體" pitchFamily="18" charset="-120"/>
              </a:rPr>
              <a:t>Viruses</a:t>
            </a:r>
            <a:r>
              <a:rPr lang="en-US" altLang="zh-TW" sz="3600" b="1" dirty="0">
                <a:solidFill>
                  <a:srgbClr val="FFFF00"/>
                </a:solidFill>
                <a:ea typeface="新細明體" pitchFamily="18" charset="-120"/>
              </a:rPr>
              <a:t/>
            </a:r>
            <a:br>
              <a:rPr lang="en-US" altLang="zh-TW" sz="3600" b="1" dirty="0">
                <a:solidFill>
                  <a:srgbClr val="FFFF00"/>
                </a:solidFill>
                <a:ea typeface="新細明體" pitchFamily="18" charset="-120"/>
              </a:rPr>
            </a:br>
            <a:r>
              <a:rPr lang="en-US" altLang="zh-TW" sz="1600" dirty="0">
                <a:solidFill>
                  <a:srgbClr val="FFFF00"/>
                </a:solidFill>
                <a:ea typeface="新細明體" pitchFamily="18" charset="-120"/>
              </a:rPr>
              <a:t>(JCM, ‘2000,38:2824)</a:t>
            </a:r>
            <a:endParaRPr lang="en-US" sz="1600" dirty="0"/>
          </a:p>
        </p:txBody>
      </p:sp>
      <p:pic>
        <p:nvPicPr>
          <p:cNvPr id="5" name="Content Placeholder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590800"/>
            <a:ext cx="788783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95417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964" y="556053"/>
            <a:ext cx="5460485" cy="678434"/>
          </a:xfrm>
        </p:spPr>
        <p:txBody>
          <a:bodyPr/>
          <a:lstStyle/>
          <a:p>
            <a:r>
              <a:rPr lang="zh-CN" altLang="en-US" b="1" dirty="0"/>
              <a:t>快速呼吸道病毒检测</a:t>
            </a:r>
            <a:endParaRPr lang="en-US" dirty="0"/>
          </a:p>
        </p:txBody>
      </p:sp>
      <p:sp>
        <p:nvSpPr>
          <p:cNvPr id="3" name="Content Placeholder 2"/>
          <p:cNvSpPr>
            <a:spLocks noGrp="1"/>
          </p:cNvSpPr>
          <p:nvPr>
            <p:ph idx="1"/>
          </p:nvPr>
        </p:nvSpPr>
        <p:spPr>
          <a:xfrm>
            <a:off x="804390" y="2236571"/>
            <a:ext cx="7561134" cy="4015947"/>
          </a:xfrm>
        </p:spPr>
        <p:txBody>
          <a:bodyPr/>
          <a:lstStyle/>
          <a:p>
            <a:r>
              <a:rPr lang="zh-CN" altLang="en-US" sz="2000" b="1" dirty="0">
                <a:solidFill>
                  <a:srgbClr val="FFFF00"/>
                </a:solidFill>
              </a:rPr>
              <a:t>有利于及时的针对病原的治疗 （如流感病毒</a:t>
            </a:r>
            <a:r>
              <a:rPr lang="zh-CN" altLang="en-US" sz="2000" b="1" dirty="0" smtClean="0">
                <a:solidFill>
                  <a:srgbClr val="FFFF00"/>
                </a:solidFill>
              </a:rPr>
              <a:t>）</a:t>
            </a:r>
            <a:endParaRPr lang="en-US" altLang="zh-CN" sz="2000" b="1" dirty="0" smtClean="0">
              <a:solidFill>
                <a:srgbClr val="FFFF00"/>
              </a:solidFill>
            </a:endParaRPr>
          </a:p>
          <a:p>
            <a:endParaRPr lang="en-US" sz="2000" dirty="0">
              <a:solidFill>
                <a:srgbClr val="FFFF00"/>
              </a:solidFill>
            </a:endParaRPr>
          </a:p>
          <a:p>
            <a:r>
              <a:rPr lang="zh-CN" altLang="en-US" sz="2000" b="1" dirty="0">
                <a:solidFill>
                  <a:srgbClr val="FFFF00"/>
                </a:solidFill>
              </a:rPr>
              <a:t>减少不需要的抗生素使用 （特别是免疫低下病</a:t>
            </a:r>
            <a:r>
              <a:rPr lang="zh-CN" altLang="en-US" sz="2000" b="1" dirty="0" smtClean="0">
                <a:solidFill>
                  <a:srgbClr val="FFFF00"/>
                </a:solidFill>
              </a:rPr>
              <a:t>人）</a:t>
            </a:r>
            <a:endParaRPr lang="en-US" altLang="zh-CN" sz="2000" b="1" dirty="0" smtClean="0">
              <a:solidFill>
                <a:srgbClr val="FFFF00"/>
              </a:solidFill>
            </a:endParaRPr>
          </a:p>
          <a:p>
            <a:endParaRPr lang="en-US" sz="2000" dirty="0">
              <a:solidFill>
                <a:srgbClr val="FFFF00"/>
              </a:solidFill>
            </a:endParaRPr>
          </a:p>
          <a:p>
            <a:r>
              <a:rPr lang="zh-CN" altLang="en-US" sz="2000" b="1" dirty="0">
                <a:solidFill>
                  <a:srgbClr val="FFFF00"/>
                </a:solidFill>
              </a:rPr>
              <a:t>减少不需要的其他诊断检测 （影像；腰穿； 等</a:t>
            </a:r>
            <a:r>
              <a:rPr lang="zh-CN" altLang="en-US" sz="2000" b="1" dirty="0" smtClean="0">
                <a:solidFill>
                  <a:srgbClr val="FFFF00"/>
                </a:solidFill>
              </a:rPr>
              <a:t>）</a:t>
            </a:r>
            <a:endParaRPr lang="en-US" altLang="zh-CN" sz="2000" b="1" dirty="0" smtClean="0">
              <a:solidFill>
                <a:srgbClr val="FFFF00"/>
              </a:solidFill>
            </a:endParaRPr>
          </a:p>
          <a:p>
            <a:endParaRPr lang="en-US" altLang="zh-CN" sz="2000" b="1" dirty="0">
              <a:solidFill>
                <a:srgbClr val="FFFF00"/>
              </a:solidFill>
            </a:endParaRPr>
          </a:p>
          <a:p>
            <a:r>
              <a:rPr lang="zh-CN" altLang="en-US" sz="2000" b="1" dirty="0">
                <a:solidFill>
                  <a:srgbClr val="FFFF00"/>
                </a:solidFill>
              </a:rPr>
              <a:t>确保有效医院感控管理</a:t>
            </a:r>
            <a:endParaRPr lang="en-US" sz="2000" dirty="0">
              <a:solidFill>
                <a:srgbClr val="FFFF00"/>
              </a:solidFill>
            </a:endParaRPr>
          </a:p>
          <a:p>
            <a:endParaRPr lang="en-US" sz="2000" dirty="0">
              <a:solidFill>
                <a:srgbClr val="FFFF00"/>
              </a:solidFill>
            </a:endParaRPr>
          </a:p>
          <a:p>
            <a:r>
              <a:rPr lang="zh-CN" altLang="en-US" sz="2000" b="1" dirty="0">
                <a:solidFill>
                  <a:srgbClr val="FFFF00"/>
                </a:solidFill>
              </a:rPr>
              <a:t>减少住院及医疗总开</a:t>
            </a:r>
            <a:r>
              <a:rPr lang="zh-CN" altLang="en-US" sz="2000" b="1" dirty="0" smtClean="0">
                <a:solidFill>
                  <a:srgbClr val="FFFF00"/>
                </a:solidFill>
              </a:rPr>
              <a:t>销</a:t>
            </a:r>
            <a:endParaRPr lang="en-US" altLang="zh-CN" sz="2000" b="1" dirty="0" smtClean="0">
              <a:solidFill>
                <a:srgbClr val="FFFF00"/>
              </a:solidFill>
            </a:endParaRPr>
          </a:p>
          <a:p>
            <a:endParaRPr lang="en-US" sz="2000" dirty="0">
              <a:solidFill>
                <a:srgbClr val="FFFF00"/>
              </a:solidFill>
            </a:endParaRPr>
          </a:p>
          <a:p>
            <a:r>
              <a:rPr lang="zh-CN" altLang="en-US" sz="2000" b="1" dirty="0">
                <a:solidFill>
                  <a:srgbClr val="FFFF00"/>
                </a:solidFill>
              </a:rPr>
              <a:t>提高病人满意</a:t>
            </a:r>
            <a:r>
              <a:rPr lang="zh-CN" altLang="en-US" sz="2000" b="1" dirty="0" smtClean="0">
                <a:solidFill>
                  <a:srgbClr val="FFFF00"/>
                </a:solidFill>
              </a:rPr>
              <a:t>度</a:t>
            </a:r>
            <a:endParaRPr lang="en-US" sz="2000" dirty="0">
              <a:solidFill>
                <a:srgbClr val="FFFF00"/>
              </a:solidFill>
            </a:endParaRPr>
          </a:p>
        </p:txBody>
      </p:sp>
      <p:sp>
        <p:nvSpPr>
          <p:cNvPr id="4" name="Slide Number Placeholder 3"/>
          <p:cNvSpPr>
            <a:spLocks noGrp="1"/>
          </p:cNvSpPr>
          <p:nvPr>
            <p:ph type="sldNum" sz="quarter" idx="12"/>
          </p:nvPr>
        </p:nvSpPr>
        <p:spPr/>
        <p:txBody>
          <a:bodyPr/>
          <a:lstStyle/>
          <a:p>
            <a:fld id="{0A04C45C-EEE3-41C4-9EC5-D358FEAE28D9}" type="slidenum">
              <a:rPr lang="en-US" smtClean="0"/>
              <a:pPr/>
              <a:t>63</a:t>
            </a:fld>
            <a:endParaRPr lang="en-US"/>
          </a:p>
        </p:txBody>
      </p:sp>
    </p:spTree>
    <p:extLst>
      <p:ext uri="{BB962C8B-B14F-4D97-AF65-F5344CB8AC3E}">
        <p14:creationId xmlns:p14="http://schemas.microsoft.com/office/powerpoint/2010/main" val="33601391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830692"/>
            <a:ext cx="6286012" cy="947493"/>
          </a:xfrm>
        </p:spPr>
        <p:txBody>
          <a:bodyPr/>
          <a:lstStyle/>
          <a:p>
            <a:r>
              <a:rPr lang="zh-CN" altLang="en-US" sz="3200" b="1" dirty="0" smtClean="0"/>
              <a:t>我</a:t>
            </a:r>
            <a:r>
              <a:rPr lang="zh-CN" altLang="en-US" sz="3200" b="1" dirty="0"/>
              <a:t>所在医</a:t>
            </a:r>
            <a:r>
              <a:rPr lang="zh-CN" altLang="en-US" sz="3200" b="1" dirty="0" smtClean="0"/>
              <a:t>院检</a:t>
            </a:r>
            <a:r>
              <a:rPr lang="zh-CN" altLang="en-US" sz="3200" b="1" dirty="0"/>
              <a:t>测呼吸道病毒方</a:t>
            </a:r>
            <a:r>
              <a:rPr lang="zh-CN" altLang="en-US" sz="3200" b="1" dirty="0" smtClean="0"/>
              <a:t>法</a:t>
            </a:r>
            <a:endParaRPr lang="en-US" sz="3200" dirty="0"/>
          </a:p>
        </p:txBody>
      </p:sp>
      <p:sp>
        <p:nvSpPr>
          <p:cNvPr id="3" name="Content Placeholder 2"/>
          <p:cNvSpPr>
            <a:spLocks noGrp="1"/>
          </p:cNvSpPr>
          <p:nvPr>
            <p:ph idx="1"/>
          </p:nvPr>
        </p:nvSpPr>
        <p:spPr>
          <a:xfrm>
            <a:off x="273050" y="2483708"/>
            <a:ext cx="8597900" cy="3642455"/>
          </a:xfrm>
        </p:spPr>
        <p:txBody>
          <a:bodyPr/>
          <a:lstStyle/>
          <a:p>
            <a:r>
              <a:rPr lang="zh-CN" altLang="en-US" b="1" dirty="0">
                <a:solidFill>
                  <a:srgbClr val="FFFF00"/>
                </a:solidFill>
              </a:rPr>
              <a:t>流感病毒</a:t>
            </a:r>
            <a:r>
              <a:rPr lang="en-US" b="1" dirty="0">
                <a:solidFill>
                  <a:srgbClr val="FFFF00"/>
                </a:solidFill>
              </a:rPr>
              <a:t>A/B</a:t>
            </a:r>
            <a:r>
              <a:rPr lang="zh-CN" altLang="en-US" b="1" dirty="0">
                <a:solidFill>
                  <a:srgbClr val="FFFF00"/>
                </a:solidFill>
              </a:rPr>
              <a:t>和呼吸道合包病毒（实时</a:t>
            </a:r>
            <a:r>
              <a:rPr lang="en-US" dirty="0">
                <a:solidFill>
                  <a:srgbClr val="FFFF00"/>
                </a:solidFill>
              </a:rPr>
              <a:t>PCR</a:t>
            </a:r>
            <a:r>
              <a:rPr lang="zh-CN" altLang="en-US" b="1" dirty="0" smtClean="0">
                <a:solidFill>
                  <a:srgbClr val="FFFF00"/>
                </a:solidFill>
              </a:rPr>
              <a:t>）：用于门</a:t>
            </a:r>
            <a:r>
              <a:rPr lang="zh-CN" altLang="en-US" b="1" dirty="0">
                <a:solidFill>
                  <a:srgbClr val="FFFF00"/>
                </a:solidFill>
              </a:rPr>
              <a:t>诊，非住院病</a:t>
            </a:r>
            <a:r>
              <a:rPr lang="zh-CN" altLang="en-US" b="1" dirty="0" smtClean="0">
                <a:solidFill>
                  <a:srgbClr val="FFFF00"/>
                </a:solidFill>
              </a:rPr>
              <a:t>人</a:t>
            </a:r>
            <a:endParaRPr lang="en-US" altLang="zh-CN" b="1" dirty="0" smtClean="0">
              <a:solidFill>
                <a:srgbClr val="FFFF00"/>
              </a:solidFill>
            </a:endParaRPr>
          </a:p>
          <a:p>
            <a:endParaRPr lang="en-US" dirty="0">
              <a:solidFill>
                <a:srgbClr val="FFFF00"/>
              </a:solidFill>
            </a:endParaRPr>
          </a:p>
          <a:p>
            <a:r>
              <a:rPr lang="zh-CN" altLang="en-US" b="1" dirty="0">
                <a:solidFill>
                  <a:srgbClr val="FFFF00"/>
                </a:solidFill>
              </a:rPr>
              <a:t>呼吸道多重病原检测（实时多重</a:t>
            </a:r>
            <a:r>
              <a:rPr lang="en-US" dirty="0">
                <a:solidFill>
                  <a:srgbClr val="FFFF00"/>
                </a:solidFill>
              </a:rPr>
              <a:t>PCR</a:t>
            </a:r>
            <a:r>
              <a:rPr lang="zh-CN" altLang="en-US" b="1" dirty="0" smtClean="0">
                <a:solidFill>
                  <a:srgbClr val="FFFF00"/>
                </a:solidFill>
              </a:rPr>
              <a:t>）：用于免</a:t>
            </a:r>
            <a:r>
              <a:rPr lang="zh-CN" altLang="en-US" b="1" dirty="0">
                <a:solidFill>
                  <a:srgbClr val="FFFF00"/>
                </a:solidFill>
              </a:rPr>
              <a:t>疫低下（移植，肿瘤）；重</a:t>
            </a:r>
            <a:r>
              <a:rPr lang="zh-CN" altLang="en-US" b="1" dirty="0" smtClean="0">
                <a:solidFill>
                  <a:srgbClr val="FFFF00"/>
                </a:solidFill>
              </a:rPr>
              <a:t>症病人（</a:t>
            </a:r>
            <a:r>
              <a:rPr lang="en-US" dirty="0">
                <a:solidFill>
                  <a:srgbClr val="FFFF00"/>
                </a:solidFill>
              </a:rPr>
              <a:t>PICU</a:t>
            </a:r>
            <a:r>
              <a:rPr lang="zh-CN" altLang="en-US" dirty="0">
                <a:solidFill>
                  <a:srgbClr val="FFFF00"/>
                </a:solidFill>
              </a:rPr>
              <a:t>，</a:t>
            </a:r>
            <a:r>
              <a:rPr lang="en-US" dirty="0">
                <a:solidFill>
                  <a:srgbClr val="FFFF00"/>
                </a:solidFill>
              </a:rPr>
              <a:t>NICU</a:t>
            </a:r>
            <a:r>
              <a:rPr lang="zh-CN" altLang="en-US" dirty="0">
                <a:solidFill>
                  <a:srgbClr val="FFFF00"/>
                </a:solidFill>
              </a:rPr>
              <a:t>，</a:t>
            </a:r>
            <a:r>
              <a:rPr lang="en-US" dirty="0">
                <a:solidFill>
                  <a:srgbClr val="FFFF00"/>
                </a:solidFill>
              </a:rPr>
              <a:t>CCU</a:t>
            </a:r>
            <a:r>
              <a:rPr lang="zh-CN" altLang="en-US" b="1" dirty="0" smtClean="0">
                <a:solidFill>
                  <a:srgbClr val="FFFF00"/>
                </a:solidFill>
              </a:rPr>
              <a:t>）</a:t>
            </a:r>
            <a:endParaRPr lang="en-US" altLang="zh-CN" b="1" dirty="0" smtClean="0">
              <a:solidFill>
                <a:srgbClr val="FFFF00"/>
              </a:solidFill>
            </a:endParaRPr>
          </a:p>
          <a:p>
            <a:endParaRPr lang="en-US" dirty="0">
              <a:solidFill>
                <a:srgbClr val="FFFF00"/>
              </a:solidFill>
            </a:endParaRPr>
          </a:p>
          <a:p>
            <a:r>
              <a:rPr lang="zh-CN" altLang="en-US" b="1" dirty="0">
                <a:solidFill>
                  <a:srgbClr val="FFFF00"/>
                </a:solidFill>
              </a:rPr>
              <a:t>时间：全天</a:t>
            </a:r>
            <a:r>
              <a:rPr lang="en-US" dirty="0">
                <a:solidFill>
                  <a:srgbClr val="FFFF00"/>
                </a:solidFill>
              </a:rPr>
              <a:t>24 </a:t>
            </a:r>
            <a:r>
              <a:rPr lang="zh-CN" altLang="en-US" b="1" dirty="0">
                <a:solidFill>
                  <a:srgbClr val="FFFF00"/>
                </a:solidFill>
              </a:rPr>
              <a:t>小时</a:t>
            </a:r>
            <a:endParaRPr lang="en-US" dirty="0">
              <a:solidFill>
                <a:srgbClr val="FFFF00"/>
              </a:solidFill>
            </a:endParaRPr>
          </a:p>
          <a:p>
            <a:r>
              <a:rPr lang="zh-CN" altLang="en-US" b="1" dirty="0">
                <a:solidFill>
                  <a:srgbClr val="FFFF00"/>
                </a:solidFill>
              </a:rPr>
              <a:t>回报：平均</a:t>
            </a:r>
            <a:r>
              <a:rPr lang="en-US" dirty="0">
                <a:solidFill>
                  <a:srgbClr val="FFFF00"/>
                </a:solidFill>
              </a:rPr>
              <a:t>1.5 </a:t>
            </a:r>
            <a:r>
              <a:rPr lang="zh-CN" altLang="en-US" b="1" dirty="0">
                <a:solidFill>
                  <a:srgbClr val="FFFF00"/>
                </a:solidFill>
              </a:rPr>
              <a:t>小时</a:t>
            </a:r>
            <a:endParaRPr lang="en-US"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0A04C45C-EEE3-41C4-9EC5-D358FEAE28D9}" type="slidenum">
              <a:rPr lang="en-US" smtClean="0"/>
              <a:pPr/>
              <a:t>64</a:t>
            </a:fld>
            <a:endParaRPr lang="en-US"/>
          </a:p>
        </p:txBody>
      </p:sp>
      <p:pic>
        <p:nvPicPr>
          <p:cNvPr id="5" name="Picture 4" descr="http://t3.gstatic.com/images?q=tbn:ANd9GcT_oPXwfj_Lw2dQNJ23OOI1IuDTAh6ZgRutBlofTKgZa-HoWbV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196781" y="1203883"/>
            <a:ext cx="1562100" cy="1166813"/>
          </a:xfrm>
          <a:prstGeom prst="rect">
            <a:avLst/>
          </a:prstGeom>
          <a:noFill/>
          <a:ln>
            <a:noFill/>
          </a:ln>
        </p:spPr>
      </p:pic>
      <p:pic>
        <p:nvPicPr>
          <p:cNvPr id="6" name="Picture 5" descr="http://www.filmarray.com/public/images/filmarray_setup.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2787" y="4658498"/>
            <a:ext cx="1976094" cy="616292"/>
          </a:xfrm>
          <a:prstGeom prst="rect">
            <a:avLst/>
          </a:prstGeom>
          <a:noFill/>
          <a:ln>
            <a:noFill/>
          </a:ln>
        </p:spPr>
      </p:pic>
    </p:spTree>
    <p:extLst>
      <p:ext uri="{BB962C8B-B14F-4D97-AF65-F5344CB8AC3E}">
        <p14:creationId xmlns:p14="http://schemas.microsoft.com/office/powerpoint/2010/main" val="28282676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Respiratory virus testing report</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97652445"/>
              </p:ext>
            </p:extLst>
          </p:nvPr>
        </p:nvGraphicFramePr>
        <p:xfrm>
          <a:off x="533400" y="1981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8589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8168569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35486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159262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75763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extLst>
              <p:ext uri="{D42A27DB-BD31-4B8C-83A1-F6EECF244321}">
                <p14:modId xmlns:p14="http://schemas.microsoft.com/office/powerpoint/2010/main" val="1198084279"/>
              </p:ext>
            </p:extLst>
          </p:nvPr>
        </p:nvGraphicFramePr>
        <p:xfrm>
          <a:off x="477520" y="1148080"/>
          <a:ext cx="8188960" cy="45618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88631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365614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5679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274638"/>
            <a:ext cx="6286012" cy="1504735"/>
          </a:xfrm>
        </p:spPr>
        <p:txBody>
          <a:bodyPr>
            <a:noAutofit/>
          </a:bodyPr>
          <a:lstStyle/>
          <a:p>
            <a:r>
              <a:rPr lang="en-US" sz="2800" dirty="0">
                <a:solidFill>
                  <a:srgbClr val="FFFF00"/>
                </a:solidFill>
              </a:rPr>
              <a:t>Early antimicrobial administration improves </a:t>
            </a:r>
            <a:r>
              <a:rPr lang="en-US" sz="2800" dirty="0" smtClean="0">
                <a:solidFill>
                  <a:srgbClr val="FFFF00"/>
                </a:solidFill>
              </a:rPr>
              <a:t>outcome </a:t>
            </a:r>
            <a:br>
              <a:rPr lang="en-US" sz="2800" dirty="0" smtClean="0">
                <a:solidFill>
                  <a:srgbClr val="FFFF00"/>
                </a:solidFill>
              </a:rPr>
            </a:br>
            <a:r>
              <a:rPr lang="zh-CN" altLang="en-US" sz="2800" dirty="0" smtClean="0">
                <a:solidFill>
                  <a:srgbClr val="FFFF00"/>
                </a:solidFill>
              </a:rPr>
              <a:t>抗生素尽早使用提高疗效</a:t>
            </a:r>
            <a:endParaRPr lang="en-US" sz="2800" dirty="0">
              <a:solidFill>
                <a:srgbClr val="FFFF00"/>
              </a:solidFill>
            </a:endParaRPr>
          </a:p>
        </p:txBody>
      </p:sp>
      <p:sp>
        <p:nvSpPr>
          <p:cNvPr id="3" name="Content Placeholder 2"/>
          <p:cNvSpPr>
            <a:spLocks noGrp="1"/>
          </p:cNvSpPr>
          <p:nvPr>
            <p:ph idx="1"/>
          </p:nvPr>
        </p:nvSpPr>
        <p:spPr>
          <a:xfrm>
            <a:off x="494270" y="2463114"/>
            <a:ext cx="8229600" cy="3826475"/>
          </a:xfrm>
        </p:spPr>
        <p:txBody>
          <a:bodyPr/>
          <a:lstStyle/>
          <a:p>
            <a:pPr lvl="0"/>
            <a:r>
              <a:rPr lang="en-US" dirty="0">
                <a:solidFill>
                  <a:srgbClr val="FFFF00"/>
                </a:solidFill>
              </a:rPr>
              <a:t>Septic shock and </a:t>
            </a:r>
            <a:r>
              <a:rPr lang="en-US" dirty="0" smtClean="0">
                <a:solidFill>
                  <a:srgbClr val="FFFF00"/>
                </a:solidFill>
              </a:rPr>
              <a:t>hypotension </a:t>
            </a:r>
            <a:r>
              <a:rPr lang="zh-CN" altLang="en-US" dirty="0" smtClean="0">
                <a:solidFill>
                  <a:srgbClr val="FFFF00"/>
                </a:solidFill>
              </a:rPr>
              <a:t>感染性休克</a:t>
            </a:r>
            <a:r>
              <a:rPr lang="en-US" dirty="0" smtClean="0">
                <a:solidFill>
                  <a:srgbClr val="FFFF00"/>
                </a:solidFill>
              </a:rPr>
              <a:t>: </a:t>
            </a:r>
            <a:r>
              <a:rPr lang="en-US" dirty="0">
                <a:solidFill>
                  <a:srgbClr val="FFFF00"/>
                </a:solidFill>
              </a:rPr>
              <a:t>Survival rate if effective antimicrobial is received within 1 h = 79.9%; will decrease by 7.6% /</a:t>
            </a:r>
            <a:r>
              <a:rPr lang="en-US" dirty="0" smtClean="0">
                <a:solidFill>
                  <a:srgbClr val="FFFF00"/>
                </a:solidFill>
              </a:rPr>
              <a:t>h.  </a:t>
            </a:r>
          </a:p>
          <a:p>
            <a:pPr marL="0" lvl="0" indent="0">
              <a:buNone/>
            </a:pPr>
            <a:r>
              <a:rPr lang="en-US" sz="1600" dirty="0">
                <a:solidFill>
                  <a:srgbClr val="FFFF00"/>
                </a:solidFill>
              </a:rPr>
              <a:t> </a:t>
            </a:r>
            <a:r>
              <a:rPr lang="en-US" sz="1600" dirty="0" smtClean="0">
                <a:solidFill>
                  <a:srgbClr val="FFFF00"/>
                </a:solidFill>
              </a:rPr>
              <a:t>  					(Kumar </a:t>
            </a:r>
            <a:r>
              <a:rPr lang="en-US" sz="1600" dirty="0">
                <a:solidFill>
                  <a:srgbClr val="FFFF00"/>
                </a:solidFill>
              </a:rPr>
              <a:t>et al, </a:t>
            </a:r>
            <a:r>
              <a:rPr lang="en-US" sz="1600" dirty="0" err="1">
                <a:solidFill>
                  <a:srgbClr val="FFFF00"/>
                </a:solidFill>
              </a:rPr>
              <a:t>Crit</a:t>
            </a:r>
            <a:r>
              <a:rPr lang="en-US" sz="1600" dirty="0">
                <a:solidFill>
                  <a:srgbClr val="FFFF00"/>
                </a:solidFill>
              </a:rPr>
              <a:t> Care Med 2006</a:t>
            </a:r>
            <a:r>
              <a:rPr lang="en-US" sz="1600" dirty="0" smtClean="0">
                <a:solidFill>
                  <a:srgbClr val="FFFF00"/>
                </a:solidFill>
              </a:rPr>
              <a:t>)</a:t>
            </a:r>
          </a:p>
          <a:p>
            <a:pPr marL="0" lvl="0" indent="0">
              <a:buNone/>
            </a:pPr>
            <a:endParaRPr lang="en-US" sz="1600" dirty="0">
              <a:solidFill>
                <a:srgbClr val="FFFF00"/>
              </a:solidFill>
            </a:endParaRPr>
          </a:p>
          <a:p>
            <a:pPr lvl="0"/>
            <a:r>
              <a:rPr lang="en-US" dirty="0" err="1" smtClean="0">
                <a:solidFill>
                  <a:srgbClr val="FFFF00"/>
                </a:solidFill>
              </a:rPr>
              <a:t>Bacteremic</a:t>
            </a:r>
            <a:r>
              <a:rPr lang="en-US" dirty="0" smtClean="0">
                <a:solidFill>
                  <a:srgbClr val="FFFF00"/>
                </a:solidFill>
              </a:rPr>
              <a:t> </a:t>
            </a:r>
            <a:r>
              <a:rPr lang="en-US" dirty="0">
                <a:solidFill>
                  <a:srgbClr val="FFFF00"/>
                </a:solidFill>
              </a:rPr>
              <a:t>pneumococcal </a:t>
            </a:r>
            <a:r>
              <a:rPr lang="en-US" dirty="0" smtClean="0">
                <a:solidFill>
                  <a:srgbClr val="FFFF00"/>
                </a:solidFill>
              </a:rPr>
              <a:t>pneumonia </a:t>
            </a:r>
            <a:r>
              <a:rPr lang="zh-CN" altLang="en-US" dirty="0" smtClean="0">
                <a:solidFill>
                  <a:srgbClr val="FFFF00"/>
                </a:solidFill>
              </a:rPr>
              <a:t>肺炎球菌肺炎</a:t>
            </a:r>
            <a:r>
              <a:rPr lang="en-US" dirty="0" smtClean="0">
                <a:solidFill>
                  <a:srgbClr val="FFFF00"/>
                </a:solidFill>
              </a:rPr>
              <a:t>: </a:t>
            </a:r>
            <a:r>
              <a:rPr lang="en-US" dirty="0">
                <a:solidFill>
                  <a:srgbClr val="FFFF00"/>
                </a:solidFill>
              </a:rPr>
              <a:t>survival is associated with administration of antimicrobial therapy </a:t>
            </a:r>
            <a:r>
              <a:rPr lang="en-US" dirty="0" smtClean="0">
                <a:solidFill>
                  <a:srgbClr val="FFFF00"/>
                </a:solidFill>
              </a:rPr>
              <a:t>within </a:t>
            </a:r>
            <a:r>
              <a:rPr lang="en-US" dirty="0">
                <a:solidFill>
                  <a:srgbClr val="FFFF00"/>
                </a:solidFill>
              </a:rPr>
              <a:t>4 </a:t>
            </a:r>
            <a:r>
              <a:rPr lang="en-US" dirty="0" smtClean="0">
                <a:solidFill>
                  <a:srgbClr val="FFFF00"/>
                </a:solidFill>
              </a:rPr>
              <a:t>h </a:t>
            </a:r>
            <a:r>
              <a:rPr lang="zh-CN" altLang="en-US" dirty="0" smtClean="0">
                <a:solidFill>
                  <a:srgbClr val="FFFF00"/>
                </a:solidFill>
              </a:rPr>
              <a:t>（前</a:t>
            </a:r>
            <a:r>
              <a:rPr lang="en-US" altLang="zh-CN" dirty="0" smtClean="0">
                <a:solidFill>
                  <a:srgbClr val="FFFF00"/>
                </a:solidFill>
              </a:rPr>
              <a:t>4</a:t>
            </a:r>
            <a:r>
              <a:rPr lang="zh-CN" altLang="en-US" dirty="0" smtClean="0">
                <a:solidFill>
                  <a:srgbClr val="FFFF00"/>
                </a:solidFill>
              </a:rPr>
              <a:t>小时内，正确抗生素治疗影响存活）</a:t>
            </a:r>
            <a:endParaRPr lang="en-US" altLang="zh-CN" dirty="0">
              <a:solidFill>
                <a:srgbClr val="FFFF00"/>
              </a:solidFill>
            </a:endParaRPr>
          </a:p>
          <a:p>
            <a:pPr lvl="0"/>
            <a:r>
              <a:rPr lang="en-US" dirty="0" smtClean="0">
                <a:solidFill>
                  <a:srgbClr val="FFFF00"/>
                </a:solidFill>
              </a:rPr>
              <a:t>  </a:t>
            </a:r>
          </a:p>
          <a:p>
            <a:pPr marL="0" lvl="0" indent="0">
              <a:buNone/>
            </a:pPr>
            <a:r>
              <a:rPr lang="en-US" sz="1600" dirty="0" smtClean="0">
                <a:solidFill>
                  <a:srgbClr val="FFFF00"/>
                </a:solidFill>
              </a:rPr>
              <a:t>			(</a:t>
            </a:r>
            <a:r>
              <a:rPr lang="en-US" sz="1600" dirty="0" err="1">
                <a:solidFill>
                  <a:srgbClr val="FFFF00"/>
                </a:solidFill>
              </a:rPr>
              <a:t>Garnacho</a:t>
            </a:r>
            <a:r>
              <a:rPr lang="en-US" sz="1600" dirty="0">
                <a:solidFill>
                  <a:srgbClr val="FFFF00"/>
                </a:solidFill>
              </a:rPr>
              <a:t>-Montero et al, </a:t>
            </a:r>
            <a:r>
              <a:rPr lang="en-US" sz="1600" dirty="0" err="1">
                <a:solidFill>
                  <a:srgbClr val="FFFF00"/>
                </a:solidFill>
              </a:rPr>
              <a:t>Scand</a:t>
            </a:r>
            <a:r>
              <a:rPr lang="en-US" sz="1600" dirty="0">
                <a:solidFill>
                  <a:srgbClr val="FFFF00"/>
                </a:solidFill>
              </a:rPr>
              <a:t> J Infect Dis, 2010</a:t>
            </a:r>
            <a:r>
              <a:rPr lang="en-US" sz="1600" dirty="0" smtClean="0">
                <a:solidFill>
                  <a:srgbClr val="FFFF00"/>
                </a:solidFill>
              </a:rPr>
              <a:t>)</a:t>
            </a:r>
            <a:endParaRPr lang="en-US" sz="1600" dirty="0">
              <a:solidFill>
                <a:srgbClr val="FFFF00"/>
              </a:solidFill>
            </a:endParaRPr>
          </a:p>
        </p:txBody>
      </p:sp>
    </p:spTree>
    <p:extLst>
      <p:ext uri="{BB962C8B-B14F-4D97-AF65-F5344CB8AC3E}">
        <p14:creationId xmlns:p14="http://schemas.microsoft.com/office/powerpoint/2010/main" val="4988939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Chart 3"/>
          <p:cNvGraphicFramePr/>
          <p:nvPr>
            <p:extLst>
              <p:ext uri="{D42A27DB-BD31-4B8C-83A1-F6EECF244321}">
                <p14:modId xmlns:p14="http://schemas.microsoft.com/office/powerpoint/2010/main" val="2348454187"/>
              </p:ext>
            </p:extLst>
          </p:nvPr>
        </p:nvGraphicFramePr>
        <p:xfrm>
          <a:off x="517525" y="866775"/>
          <a:ext cx="8108950" cy="51244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5658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2723792391"/>
              </p:ext>
            </p:extLst>
          </p:nvPr>
        </p:nvGraphicFramePr>
        <p:xfrm>
          <a:off x="628650" y="1190624"/>
          <a:ext cx="7886700" cy="44767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2138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FF00"/>
                </a:solidFill>
              </a:rPr>
              <a:t>Summary</a:t>
            </a:r>
            <a:endParaRPr lang="en-US" sz="3200" b="1" dirty="0">
              <a:solidFill>
                <a:srgbClr val="FFFF00"/>
              </a:solidFill>
            </a:endParaRPr>
          </a:p>
        </p:txBody>
      </p:sp>
      <p:sp>
        <p:nvSpPr>
          <p:cNvPr id="3" name="Content Placeholder 2"/>
          <p:cNvSpPr>
            <a:spLocks noGrp="1"/>
          </p:cNvSpPr>
          <p:nvPr>
            <p:ph idx="1"/>
          </p:nvPr>
        </p:nvSpPr>
        <p:spPr>
          <a:xfrm>
            <a:off x="609600" y="1600200"/>
            <a:ext cx="8229600" cy="4525963"/>
          </a:xfrm>
        </p:spPr>
        <p:txBody>
          <a:bodyPr>
            <a:normAutofit/>
          </a:bodyPr>
          <a:lstStyle/>
          <a:p>
            <a:r>
              <a:rPr lang="en-US" dirty="0">
                <a:solidFill>
                  <a:srgbClr val="FFFF00"/>
                </a:solidFill>
              </a:rPr>
              <a:t>R</a:t>
            </a:r>
            <a:r>
              <a:rPr lang="en-US" dirty="0" smtClean="0">
                <a:solidFill>
                  <a:srgbClr val="FFFF00"/>
                </a:solidFill>
              </a:rPr>
              <a:t>apid microbiology testing and </a:t>
            </a:r>
            <a:r>
              <a:rPr lang="en-US" dirty="0">
                <a:solidFill>
                  <a:srgbClr val="FFFF00"/>
                </a:solidFill>
              </a:rPr>
              <a:t>reporting improve </a:t>
            </a:r>
            <a:r>
              <a:rPr lang="en-US" dirty="0" smtClean="0">
                <a:solidFill>
                  <a:srgbClr val="FFFF00"/>
                </a:solidFill>
              </a:rPr>
              <a:t>patient care </a:t>
            </a:r>
            <a:r>
              <a:rPr lang="zh-CN" altLang="en-US" dirty="0" smtClean="0">
                <a:solidFill>
                  <a:srgbClr val="FFFF00"/>
                </a:solidFill>
              </a:rPr>
              <a:t>快速微生物学检测提高诊治效果</a:t>
            </a:r>
            <a:endParaRPr lang="en-US" dirty="0" smtClean="0">
              <a:solidFill>
                <a:srgbClr val="FFFF00"/>
              </a:solidFill>
            </a:endParaRPr>
          </a:p>
          <a:p>
            <a:endParaRPr lang="en-US" dirty="0" smtClean="0">
              <a:solidFill>
                <a:srgbClr val="FFFF00"/>
              </a:solidFill>
            </a:endParaRPr>
          </a:p>
          <a:p>
            <a:r>
              <a:rPr lang="en-US" dirty="0" smtClean="0">
                <a:solidFill>
                  <a:srgbClr val="FFFF00"/>
                </a:solidFill>
              </a:rPr>
              <a:t>New technologies help improve test performances while shortening time </a:t>
            </a:r>
            <a:r>
              <a:rPr lang="zh-CN" altLang="en-US" dirty="0" smtClean="0">
                <a:solidFill>
                  <a:srgbClr val="FFFF00"/>
                </a:solidFill>
              </a:rPr>
              <a:t>新技术的应用提高诊断，缩短时间</a:t>
            </a:r>
            <a:endParaRPr lang="en-US" dirty="0" smtClean="0">
              <a:solidFill>
                <a:srgbClr val="FFFF00"/>
              </a:solidFill>
            </a:endParaRPr>
          </a:p>
          <a:p>
            <a:endParaRPr lang="en-US" dirty="0" smtClean="0">
              <a:solidFill>
                <a:srgbClr val="FFFF00"/>
              </a:solidFill>
            </a:endParaRPr>
          </a:p>
          <a:p>
            <a:r>
              <a:rPr lang="en-US" dirty="0" smtClean="0">
                <a:solidFill>
                  <a:srgbClr val="FFFF00"/>
                </a:solidFill>
              </a:rPr>
              <a:t>Thorough understanding of clinical needs and assay characteristics are essential for assay selection and implementation </a:t>
            </a:r>
            <a:r>
              <a:rPr lang="zh-CN" altLang="en-US" dirty="0" smtClean="0">
                <a:solidFill>
                  <a:srgbClr val="FFFF00"/>
                </a:solidFill>
              </a:rPr>
              <a:t>丰富的临床知识和对实验的正确</a:t>
            </a:r>
            <a:r>
              <a:rPr lang="zh-CN" altLang="en-US" smtClean="0">
                <a:solidFill>
                  <a:srgbClr val="FFFF00"/>
                </a:solidFill>
              </a:rPr>
              <a:t>理解， 对于实验选择和结果报告至</a:t>
            </a:r>
            <a:r>
              <a:rPr lang="zh-CN" altLang="en-US" dirty="0" smtClean="0">
                <a:solidFill>
                  <a:srgbClr val="FFFF00"/>
                </a:solidFill>
              </a:rPr>
              <a:t>关重要</a:t>
            </a:r>
            <a:endParaRPr lang="en-US" dirty="0">
              <a:solidFill>
                <a:srgbClr val="FFFF00"/>
              </a:solidFill>
            </a:endParaRPr>
          </a:p>
        </p:txBody>
      </p:sp>
    </p:spTree>
    <p:extLst>
      <p:ext uri="{BB962C8B-B14F-4D97-AF65-F5344CB8AC3E}">
        <p14:creationId xmlns:p14="http://schemas.microsoft.com/office/powerpoint/2010/main" val="3804873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FF00"/>
                </a:solidFill>
              </a:rPr>
              <a:t>Perception of Microbiology Testing</a:t>
            </a:r>
            <a:endParaRPr lang="en-US" sz="3600" b="1" dirty="0">
              <a:solidFill>
                <a:srgbClr val="FFFF00"/>
              </a:solidFill>
            </a:endParaRPr>
          </a:p>
        </p:txBody>
      </p:sp>
      <p:sp>
        <p:nvSpPr>
          <p:cNvPr id="3" name="Content Placeholder 2"/>
          <p:cNvSpPr>
            <a:spLocks noGrp="1"/>
          </p:cNvSpPr>
          <p:nvPr>
            <p:ph idx="1"/>
          </p:nvPr>
        </p:nvSpPr>
        <p:spPr>
          <a:xfrm>
            <a:off x="1143000" y="2209800"/>
            <a:ext cx="7162800" cy="1905000"/>
          </a:xfrm>
        </p:spPr>
        <p:txBody>
          <a:bodyPr/>
          <a:lstStyle/>
          <a:p>
            <a:r>
              <a:rPr lang="en-US" dirty="0" smtClean="0">
                <a:solidFill>
                  <a:srgbClr val="FFFF00"/>
                </a:solidFill>
              </a:rPr>
              <a:t>Microbiology testing </a:t>
            </a:r>
            <a:r>
              <a:rPr lang="en-US" dirty="0">
                <a:solidFill>
                  <a:srgbClr val="FFFF00"/>
                </a:solidFill>
              </a:rPr>
              <a:t>≠ culture </a:t>
            </a:r>
            <a:endParaRPr lang="en-US" dirty="0" smtClean="0">
              <a:solidFill>
                <a:srgbClr val="FFFF00"/>
              </a:solidFill>
            </a:endParaRPr>
          </a:p>
          <a:p>
            <a:r>
              <a:rPr lang="en-US" dirty="0" smtClean="0">
                <a:solidFill>
                  <a:srgbClr val="FFFF00"/>
                </a:solidFill>
              </a:rPr>
              <a:t>Culture = identification </a:t>
            </a:r>
            <a:r>
              <a:rPr lang="en-US" dirty="0">
                <a:solidFill>
                  <a:srgbClr val="FFFF00"/>
                </a:solidFill>
              </a:rPr>
              <a:t>+ </a:t>
            </a:r>
            <a:r>
              <a:rPr lang="en-US" dirty="0" smtClean="0">
                <a:solidFill>
                  <a:srgbClr val="FFFF00"/>
                </a:solidFill>
              </a:rPr>
              <a:t>susceptibility?</a:t>
            </a:r>
            <a:endParaRPr lang="en-US" dirty="0">
              <a:solidFill>
                <a:srgbClr val="FFFF00"/>
              </a:solidFill>
            </a:endParaRPr>
          </a:p>
          <a:p>
            <a:endParaRPr lang="en-US" dirty="0"/>
          </a:p>
        </p:txBody>
      </p:sp>
    </p:spTree>
    <p:extLst>
      <p:ext uri="{BB962C8B-B14F-4D97-AF65-F5344CB8AC3E}">
        <p14:creationId xmlns:p14="http://schemas.microsoft.com/office/powerpoint/2010/main" val="1074401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274638"/>
            <a:ext cx="6286012" cy="2283211"/>
          </a:xfrm>
        </p:spPr>
        <p:txBody>
          <a:bodyPr>
            <a:normAutofit/>
          </a:bodyPr>
          <a:lstStyle/>
          <a:p>
            <a:r>
              <a:rPr lang="en-US" sz="2800" dirty="0">
                <a:solidFill>
                  <a:srgbClr val="FFFF00"/>
                </a:solidFill>
              </a:rPr>
              <a:t>Result </a:t>
            </a:r>
            <a:r>
              <a:rPr lang="en-US" sz="2800" dirty="0" smtClean="0">
                <a:solidFill>
                  <a:srgbClr val="FFFF00"/>
                </a:solidFill>
              </a:rPr>
              <a:t>turnaround times using standard methods</a:t>
            </a:r>
            <a:br>
              <a:rPr lang="en-US" sz="2800" dirty="0" smtClean="0">
                <a:solidFill>
                  <a:srgbClr val="FFFF00"/>
                </a:solidFill>
              </a:rPr>
            </a:br>
            <a:r>
              <a:rPr lang="en-US" dirty="0" smtClean="0">
                <a:solidFill>
                  <a:srgbClr val="FFFF00"/>
                </a:solidFill>
              </a:rPr>
              <a:t/>
            </a:r>
            <a:br>
              <a:rPr lang="en-US" dirty="0" smtClean="0">
                <a:solidFill>
                  <a:srgbClr val="FFFF00"/>
                </a:solidFill>
              </a:rPr>
            </a:br>
            <a:r>
              <a:rPr lang="zh-CN" altLang="en-US" sz="3200" dirty="0">
                <a:solidFill>
                  <a:srgbClr val="FFFF00"/>
                </a:solidFill>
              </a:rPr>
              <a:t>结</a:t>
            </a:r>
            <a:r>
              <a:rPr lang="zh-CN" altLang="en-US" sz="3200" dirty="0" smtClean="0">
                <a:solidFill>
                  <a:srgbClr val="FFFF00"/>
                </a:solidFill>
              </a:rPr>
              <a:t>果回报时间</a:t>
            </a:r>
            <a:r>
              <a:rPr lang="en-US" dirty="0" smtClean="0">
                <a:solidFill>
                  <a:srgbClr val="FFFF00"/>
                </a:solidFill>
              </a:rPr>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902043" y="3126258"/>
            <a:ext cx="7708557" cy="2664941"/>
          </a:xfrm>
        </p:spPr>
        <p:txBody>
          <a:bodyPr/>
          <a:lstStyle/>
          <a:p>
            <a:r>
              <a:rPr lang="en-US" dirty="0" smtClean="0">
                <a:solidFill>
                  <a:srgbClr val="FFFF00"/>
                </a:solidFill>
              </a:rPr>
              <a:t>Bacterial culture </a:t>
            </a:r>
            <a:r>
              <a:rPr lang="zh-CN" altLang="en-US" dirty="0" smtClean="0">
                <a:solidFill>
                  <a:srgbClr val="FFFF00"/>
                </a:solidFill>
              </a:rPr>
              <a:t>细菌培养</a:t>
            </a:r>
            <a:r>
              <a:rPr lang="en-US" dirty="0" smtClean="0">
                <a:solidFill>
                  <a:srgbClr val="FFFF00"/>
                </a:solidFill>
              </a:rPr>
              <a:t>: </a:t>
            </a:r>
            <a:r>
              <a:rPr lang="en-US" dirty="0">
                <a:solidFill>
                  <a:srgbClr val="FFFF00"/>
                </a:solidFill>
              </a:rPr>
              <a:t>1-3 days</a:t>
            </a:r>
          </a:p>
          <a:p>
            <a:r>
              <a:rPr lang="en-US" dirty="0">
                <a:solidFill>
                  <a:srgbClr val="FFFF00"/>
                </a:solidFill>
              </a:rPr>
              <a:t>Mycobacterial </a:t>
            </a:r>
            <a:r>
              <a:rPr lang="en-US" dirty="0" smtClean="0">
                <a:solidFill>
                  <a:srgbClr val="FFFF00"/>
                </a:solidFill>
              </a:rPr>
              <a:t>culture </a:t>
            </a:r>
            <a:r>
              <a:rPr lang="zh-CN" altLang="en-US" dirty="0" smtClean="0">
                <a:solidFill>
                  <a:srgbClr val="FFFF00"/>
                </a:solidFill>
              </a:rPr>
              <a:t>分支杆菌培养</a:t>
            </a:r>
            <a:r>
              <a:rPr lang="en-US" dirty="0" smtClean="0">
                <a:solidFill>
                  <a:srgbClr val="FFFF00"/>
                </a:solidFill>
              </a:rPr>
              <a:t>: </a:t>
            </a:r>
            <a:r>
              <a:rPr lang="en-US" dirty="0">
                <a:solidFill>
                  <a:srgbClr val="FFFF00"/>
                </a:solidFill>
              </a:rPr>
              <a:t>6-8 weeks</a:t>
            </a:r>
          </a:p>
          <a:p>
            <a:r>
              <a:rPr lang="en-US" dirty="0">
                <a:solidFill>
                  <a:srgbClr val="FFFF00"/>
                </a:solidFill>
              </a:rPr>
              <a:t>Fungal </a:t>
            </a:r>
            <a:r>
              <a:rPr lang="en-US" dirty="0" smtClean="0">
                <a:solidFill>
                  <a:srgbClr val="FFFF00"/>
                </a:solidFill>
              </a:rPr>
              <a:t>culture </a:t>
            </a:r>
            <a:r>
              <a:rPr lang="zh-CN" altLang="en-US" dirty="0" smtClean="0">
                <a:solidFill>
                  <a:srgbClr val="FFFF00"/>
                </a:solidFill>
              </a:rPr>
              <a:t>真菌培养</a:t>
            </a:r>
            <a:r>
              <a:rPr lang="en-US" dirty="0" smtClean="0">
                <a:solidFill>
                  <a:srgbClr val="FFFF00"/>
                </a:solidFill>
              </a:rPr>
              <a:t>: </a:t>
            </a:r>
            <a:r>
              <a:rPr lang="en-US" dirty="0">
                <a:solidFill>
                  <a:srgbClr val="FFFF00"/>
                </a:solidFill>
              </a:rPr>
              <a:t>4 weeks</a:t>
            </a:r>
          </a:p>
          <a:p>
            <a:r>
              <a:rPr lang="en-US" dirty="0">
                <a:solidFill>
                  <a:srgbClr val="FFFF00"/>
                </a:solidFill>
              </a:rPr>
              <a:t>Virus </a:t>
            </a:r>
            <a:r>
              <a:rPr lang="en-US" dirty="0" smtClean="0">
                <a:solidFill>
                  <a:srgbClr val="FFFF00"/>
                </a:solidFill>
              </a:rPr>
              <a:t>culture </a:t>
            </a:r>
            <a:r>
              <a:rPr lang="zh-CN" altLang="en-US" dirty="0" smtClean="0">
                <a:solidFill>
                  <a:srgbClr val="FFFF00"/>
                </a:solidFill>
              </a:rPr>
              <a:t>病毒培养</a:t>
            </a:r>
            <a:r>
              <a:rPr lang="en-US" dirty="0" smtClean="0">
                <a:solidFill>
                  <a:srgbClr val="FFFF00"/>
                </a:solidFill>
              </a:rPr>
              <a:t>:  </a:t>
            </a:r>
            <a:r>
              <a:rPr lang="en-US" dirty="0">
                <a:solidFill>
                  <a:srgbClr val="FFFF00"/>
                </a:solidFill>
              </a:rPr>
              <a:t>2 weeks (2 days for shell vial culture)</a:t>
            </a:r>
          </a:p>
          <a:p>
            <a:endParaRPr lang="en-US" dirty="0"/>
          </a:p>
        </p:txBody>
      </p:sp>
    </p:spTree>
    <p:extLst>
      <p:ext uri="{BB962C8B-B14F-4D97-AF65-F5344CB8AC3E}">
        <p14:creationId xmlns:p14="http://schemas.microsoft.com/office/powerpoint/2010/main" val="33653056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LCH Light">
      <a:dk1>
        <a:srgbClr val="000000"/>
      </a:dk1>
      <a:lt1>
        <a:sysClr val="window" lastClr="FFFFFF"/>
      </a:lt1>
      <a:dk2>
        <a:srgbClr val="696969"/>
      </a:dk2>
      <a:lt2>
        <a:srgbClr val="A5A5A5"/>
      </a:lt2>
      <a:accent1>
        <a:srgbClr val="0077D4"/>
      </a:accent1>
      <a:accent2>
        <a:srgbClr val="66BBDD"/>
      </a:accent2>
      <a:accent3>
        <a:srgbClr val="662255"/>
      </a:accent3>
      <a:accent4>
        <a:srgbClr val="AA99BB"/>
      </a:accent4>
      <a:accent5>
        <a:srgbClr val="336611"/>
      </a:accent5>
      <a:accent6>
        <a:srgbClr val="AAAA00"/>
      </a:accent6>
      <a:hlink>
        <a:srgbClr val="DD5500"/>
      </a:hlink>
      <a:folHlink>
        <a:srgbClr val="FF9900"/>
      </a:folHlink>
    </a:clrScheme>
    <a:fontScheme name="LCH Fo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2863</TotalTime>
  <Words>3276</Words>
  <Application>Microsoft Office PowerPoint</Application>
  <PresentationFormat>On-screen Show (4:3)</PresentationFormat>
  <Paragraphs>456</Paragraphs>
  <Slides>72</Slides>
  <Notes>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72</vt:i4>
      </vt:variant>
    </vt:vector>
  </HeadingPairs>
  <TitlesOfParts>
    <vt:vector size="75" baseType="lpstr">
      <vt:lpstr>Office Theme</vt:lpstr>
      <vt:lpstr>Photo Editor Photo</vt:lpstr>
      <vt:lpstr>Document</vt:lpstr>
      <vt:lpstr>儿童感染性疾病的微生物学诊断</vt:lpstr>
      <vt:lpstr>Challenges 挑战:    emerging infectious diseases 新感染性疾病</vt:lpstr>
      <vt:lpstr>Challenges:   increasing antimicrobial resistance 耐药菌增多</vt:lpstr>
      <vt:lpstr>Challenges:   Changing healthcare environment  卫生健康系统</vt:lpstr>
      <vt:lpstr>Resistance and outcome 细菌耐药的结果</vt:lpstr>
      <vt:lpstr>Resistance and outcome  细菌耐药的结果</vt:lpstr>
      <vt:lpstr>Early antimicrobial administration improves outcome  抗生素尽早使用提高疗效</vt:lpstr>
      <vt:lpstr>Perception of Microbiology Testing</vt:lpstr>
      <vt:lpstr>Result turnaround times using standard methods  结果回报时间 </vt:lpstr>
      <vt:lpstr>Rapid Microbial Detection - Immunological methods 快速检测： 免疫学方法</vt:lpstr>
      <vt:lpstr>Rapid Microbial Detection - Molecular methods  (non-amplified) 快速检测： 非扩增分子方法</vt:lpstr>
      <vt:lpstr>Rapid Microbial Detection - Molecular methods (Amplification) 快速检测： 扩增分子方法</vt:lpstr>
      <vt:lpstr>Rapid Microbial Detection - Other technologies</vt:lpstr>
      <vt:lpstr>Blood culture processes 血培养</vt:lpstr>
      <vt:lpstr>Blood culture</vt:lpstr>
      <vt:lpstr>Phenotypic identification </vt:lpstr>
      <vt:lpstr>Susceptibility Test Methods  Broth Dilution</vt:lpstr>
      <vt:lpstr>Blood culture processes</vt:lpstr>
      <vt:lpstr>PowerPoint Presentation</vt:lpstr>
      <vt:lpstr>Bacterium generation time - variable</vt:lpstr>
      <vt:lpstr>Assay turnaround time - standard culture based methods</vt:lpstr>
      <vt:lpstr>Impact (MALDI-TOF and real-time alert) (Huang et al. 2013 CID)</vt:lpstr>
      <vt:lpstr>Impact (MALDI-TOF and real-time alert) (Huang et al. 2013 CID)</vt:lpstr>
      <vt:lpstr>Impact (MALDI-TOF, Rapid AST, and stewardship)  (Parez et al.  2012.  Arch Pathol Lab Med)</vt:lpstr>
      <vt:lpstr>(Parez et al.  2012.  Arch Pathol Lab Med)</vt:lpstr>
      <vt:lpstr>Impact (MALDI-TOF, Rapid AST, and stewardship) (Parez et al.  2013.  Arch Pathol Lab Med)</vt:lpstr>
      <vt:lpstr>Lurie Children’s: positive blood culture  4/2012 – 4/2013</vt:lpstr>
      <vt:lpstr>Lurie Children’s</vt:lpstr>
      <vt:lpstr>Verigene system  by Nanosphere</vt:lpstr>
      <vt:lpstr>Evaluation of Verigene Gram-positive blood culture rapid DNA test: ID= 1 day earlier; sens= 1-2 day earlier</vt:lpstr>
      <vt:lpstr>Lurie Children’s data</vt:lpstr>
      <vt:lpstr>FilmArray  （实时，多重，自动PCR）</vt:lpstr>
      <vt:lpstr>PowerPoint Presentation</vt:lpstr>
      <vt:lpstr>FilmArray Blood Culture ID Panel</vt:lpstr>
      <vt:lpstr>PowerPoint Presentation</vt:lpstr>
      <vt:lpstr>Direct Inoculation Method for Identification and Susceptibility testing 阳性血培养直接鉴定，药敏</vt:lpstr>
      <vt:lpstr>PowerPoint Presentation</vt:lpstr>
      <vt:lpstr>PowerPoint Presentation</vt:lpstr>
      <vt:lpstr>Lurie Children’s</vt:lpstr>
      <vt:lpstr>Isolation, Gram stain, S. pyogenes PCR and rapid antigen test results for 120 pleural fluids from pediatric patients.</vt:lpstr>
      <vt:lpstr>Group A Streptococcus DNA detection by LAMP</vt:lpstr>
      <vt:lpstr>Clinical significance</vt:lpstr>
      <vt:lpstr>Acute pharyngitis caused by GAS   急性咽炎</vt:lpstr>
      <vt:lpstr>Standard Testing</vt:lpstr>
      <vt:lpstr>Loop-mediated isothermal amplification  (LAMP) technology 等温扩增</vt:lpstr>
      <vt:lpstr>Total time needed: 1 hour</vt:lpstr>
      <vt:lpstr>Table 1.  Comparison of illumigene® results to culture on 437 consecutive specimens</vt:lpstr>
      <vt:lpstr>可取代培养</vt:lpstr>
      <vt:lpstr>Cobus Liat by Roche</vt:lpstr>
      <vt:lpstr>并非所有快速检测都有效</vt:lpstr>
      <vt:lpstr>Rapid antigen detection assays for respiratory viruses  呼吸道病毒的快速抗原检测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Respiratory pathogen detection</vt:lpstr>
      <vt:lpstr>PowerPoint Presentation</vt:lpstr>
      <vt:lpstr>Benefits of Rapid Detection  of Respiratory Viruses (JCM, ‘2000,38:2824)</vt:lpstr>
      <vt:lpstr>快速呼吸道病毒检测</vt:lpstr>
      <vt:lpstr>我所在医院检测呼吸道病毒方法</vt:lpstr>
      <vt:lpstr>Respiratory virus testing report</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t</dc:creator>
  <cp:lastModifiedBy>Owner</cp:lastModifiedBy>
  <cp:revision>93</cp:revision>
  <dcterms:created xsi:type="dcterms:W3CDTF">2011-10-24T22:50:37Z</dcterms:created>
  <dcterms:modified xsi:type="dcterms:W3CDTF">2015-07-09T05:24:53Z</dcterms:modified>
</cp:coreProperties>
</file>